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420" r:id="rId4"/>
    <p:sldId id="397" r:id="rId5"/>
    <p:sldId id="417" r:id="rId6"/>
    <p:sldId id="390" r:id="rId7"/>
    <p:sldId id="400" r:id="rId8"/>
    <p:sldId id="402" r:id="rId9"/>
    <p:sldId id="401" r:id="rId10"/>
    <p:sldId id="403" r:id="rId11"/>
    <p:sldId id="398" r:id="rId12"/>
    <p:sldId id="405" r:id="rId13"/>
    <p:sldId id="406" r:id="rId14"/>
    <p:sldId id="407" r:id="rId15"/>
    <p:sldId id="408" r:id="rId16"/>
    <p:sldId id="409" r:id="rId17"/>
    <p:sldId id="410" r:id="rId18"/>
    <p:sldId id="413" r:id="rId19"/>
    <p:sldId id="414" r:id="rId20"/>
    <p:sldId id="415" r:id="rId21"/>
    <p:sldId id="418" r:id="rId22"/>
    <p:sldId id="41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6A"/>
    <a:srgbClr val="DCF0FC"/>
    <a:srgbClr val="B1DCF2"/>
    <a:srgbClr val="5CC2C2"/>
    <a:srgbClr val="5AC1C4"/>
    <a:srgbClr val="FCB827"/>
    <a:srgbClr val="63ACBB"/>
    <a:srgbClr val="094D93"/>
    <a:srgbClr val="FFFFFF"/>
    <a:srgbClr val="5F9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3767" autoAdjust="0"/>
  </p:normalViewPr>
  <p:slideViewPr>
    <p:cSldViewPr snapToGrid="0">
      <p:cViewPr varScale="1">
        <p:scale>
          <a:sx n="116" d="100"/>
          <a:sy n="116" d="100"/>
        </p:scale>
        <p:origin x="240" y="1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D2655-2CA5-45A7-8D96-99033DF8E4A8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B020C-D941-4AC1-9EF2-E80CB95EB1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48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59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8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2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0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1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25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9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9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36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9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05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37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3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26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61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8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020C-D941-4AC1-9EF2-E80CB95EB1F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ED70D-AA9A-4356-948B-4601B83EFF0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37875-5A51-4444-BC84-D0085E6D9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1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00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754986">
            <a:off x="-2654868" y="-732904"/>
            <a:ext cx="5538853" cy="2843654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-299038" y="1388158"/>
            <a:ext cx="12845143" cy="226899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</a:t>
            </a:r>
          </a:p>
          <a:p>
            <a:pPr algn="ctr">
              <a:lnSpc>
                <a:spcPct val="110000"/>
              </a:lnSpc>
            </a:pPr>
            <a:r>
              <a:rPr lang="en-US" altLang="zh-CN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for </a:t>
            </a:r>
          </a:p>
          <a:p>
            <a:pPr algn="ctr">
              <a:lnSpc>
                <a:spcPct val="110000"/>
              </a:lnSpc>
            </a:pPr>
            <a:r>
              <a:rPr lang="en-US" altLang="zh-CN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Emission</a:t>
            </a:r>
            <a:r>
              <a:rPr lang="zh-CN" altLang="en-US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3" name="矩形 12"/>
          <p:cNvSpPr/>
          <p:nvPr/>
        </p:nvSpPr>
        <p:spPr>
          <a:xfrm rot="18754986">
            <a:off x="9093529" y="4894922"/>
            <a:ext cx="5538853" cy="2843654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4E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-233919" y="5893153"/>
            <a:ext cx="10684205" cy="45719"/>
          </a:xfrm>
          <a:prstGeom prst="rect">
            <a:avLst/>
          </a:prstGeom>
          <a:solidFill>
            <a:srgbClr val="094D93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1866" y="1083333"/>
            <a:ext cx="11024239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76623" y="3657144"/>
            <a:ext cx="9493820" cy="1830742"/>
            <a:chOff x="4549601" y="4718860"/>
            <a:chExt cx="594442" cy="564654"/>
          </a:xfrm>
        </p:grpSpPr>
        <p:sp>
          <p:nvSpPr>
            <p:cNvPr id="20" name="圆角矩形 2"/>
            <p:cNvSpPr/>
            <p:nvPr/>
          </p:nvSpPr>
          <p:spPr>
            <a:xfrm>
              <a:off x="4654427" y="4718860"/>
              <a:ext cx="276971" cy="276971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  <a:miter lim="800000"/>
            </a:ln>
            <a:effectLst>
              <a:outerShdw blurRad="177800" dist="1016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defRPr/>
              </a:pPr>
              <a:endParaRPr lang="zh-CN" altLang="en-US" sz="1400" b="1">
                <a:solidFill>
                  <a:srgbClr val="00546A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文本框 22"/>
            <p:cNvSpPr txBox="1"/>
            <p:nvPr/>
          </p:nvSpPr>
          <p:spPr>
            <a:xfrm>
              <a:off x="4549601" y="4811963"/>
              <a:ext cx="594442" cy="47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rgbClr val="00546A"/>
                  </a:solidFill>
                  <a:ea typeface="微软雅黑" charset="0"/>
                  <a:cs typeface="Arial" panose="020B0604020202020204" pitchFamily="34" charset="0"/>
                </a:rPr>
                <a:t>HAN YUCHEN, A0298841M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rgbClr val="00546A"/>
                  </a:solidFill>
                  <a:ea typeface="微软雅黑" charset="0"/>
                  <a:cs typeface="Arial" panose="020B0604020202020204" pitchFamily="34" charset="0"/>
                </a:rPr>
                <a:t>Supervisor: </a:t>
              </a:r>
              <a:r>
                <a:rPr lang="en-US" altLang="zh-CN" sz="2800" b="1" dirty="0" err="1">
                  <a:solidFill>
                    <a:srgbClr val="00546A"/>
                  </a:solidFill>
                  <a:ea typeface="微软雅黑" charset="0"/>
                  <a:cs typeface="Arial" panose="020B0604020202020204" pitchFamily="34" charset="0"/>
                </a:rPr>
                <a:t>Shuzhi</a:t>
              </a:r>
              <a:r>
                <a:rPr lang="en-US" altLang="zh-CN" sz="2800" b="1" dirty="0">
                  <a:solidFill>
                    <a:srgbClr val="00546A"/>
                  </a:solidFill>
                  <a:ea typeface="微软雅黑" charset="0"/>
                  <a:cs typeface="Arial" panose="020B0604020202020204" pitchFamily="34" charset="0"/>
                </a:rPr>
                <a:t> Sam Ge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zh-CN" sz="2400" b="1" dirty="0">
                  <a:solidFill>
                    <a:srgbClr val="00546A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Apr. 12</a:t>
              </a:r>
              <a:r>
                <a:rPr lang="en-US" altLang="zh-CN" sz="2400" b="1" baseline="30000" dirty="0">
                  <a:solidFill>
                    <a:srgbClr val="00546A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th</a:t>
              </a:r>
              <a:r>
                <a:rPr lang="en-US" altLang="zh-CN" sz="2400" b="1" dirty="0">
                  <a:solidFill>
                    <a:srgbClr val="00546A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 2025</a:t>
              </a:r>
              <a:r>
                <a:rPr lang="zh-CN" altLang="en-US" sz="2400" b="1" dirty="0">
                  <a:solidFill>
                    <a:srgbClr val="00546A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en-US" altLang="zh-CN" sz="2400" b="1" dirty="0">
                <a:solidFill>
                  <a:srgbClr val="00546A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56" y="0"/>
            <a:ext cx="1842344" cy="1029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524" y="6558260"/>
            <a:ext cx="5304097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Ship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(Grey-box)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943F77-AB2F-F618-1E15-FF163D07079A}"/>
              </a:ext>
            </a:extLst>
          </p:cNvPr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C6E3C8-0756-CB62-D267-62A4D2EB642B}"/>
              </a:ext>
            </a:extLst>
          </p:cNvPr>
          <p:cNvSpPr txBox="1"/>
          <p:nvPr/>
        </p:nvSpPr>
        <p:spPr>
          <a:xfrm>
            <a:off x="234558" y="1025704"/>
            <a:ext cx="7201703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Network(</a:t>
            </a:r>
            <a:r>
              <a:rPr lang="en" altLang="zh-CN" sz="2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PINN)</a:t>
            </a:r>
            <a:endParaRPr lang="en-US" altLang="zh-CN" sz="2800" b="1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5F4EB63F-B0B1-77B0-72A8-D31496CF2609}"/>
              </a:ext>
            </a:extLst>
          </p:cNvPr>
          <p:cNvGrpSpPr/>
          <p:nvPr/>
        </p:nvGrpSpPr>
        <p:grpSpPr>
          <a:xfrm>
            <a:off x="472095" y="1775235"/>
            <a:ext cx="11009200" cy="4055557"/>
            <a:chOff x="472095" y="1775235"/>
            <a:chExt cx="11009200" cy="405555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686B1B0-3A05-751B-1706-69EBCCA572D2}"/>
                </a:ext>
              </a:extLst>
            </p:cNvPr>
            <p:cNvSpPr/>
            <p:nvPr/>
          </p:nvSpPr>
          <p:spPr>
            <a:xfrm>
              <a:off x="1795376" y="2037574"/>
              <a:ext cx="1173638" cy="1151032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4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Residual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4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Attention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4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67EEF95A-E430-E9F2-5A78-543E180DD406}"/>
                </a:ext>
              </a:extLst>
            </p:cNvPr>
            <p:cNvSpPr/>
            <p:nvPr/>
          </p:nvSpPr>
          <p:spPr>
            <a:xfrm>
              <a:off x="4577497" y="2306019"/>
              <a:ext cx="946393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2771C04-8ECB-FAC9-4C07-471910A4A6AF}"/>
                </a:ext>
              </a:extLst>
            </p:cNvPr>
            <p:cNvSpPr/>
            <p:nvPr/>
          </p:nvSpPr>
          <p:spPr>
            <a:xfrm>
              <a:off x="7436261" y="3109069"/>
              <a:ext cx="396000" cy="396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B8184020-D857-764B-A3DE-17723B4A1CB2}"/>
                </a:ext>
              </a:extLst>
            </p:cNvPr>
            <p:cNvSpPr/>
            <p:nvPr/>
          </p:nvSpPr>
          <p:spPr>
            <a:xfrm>
              <a:off x="1817784" y="4065227"/>
              <a:ext cx="1156132" cy="104043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MMG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02DB436-E876-1FC5-1678-ADEDE9AE2676}"/>
                </a:ext>
              </a:extLst>
            </p:cNvPr>
            <p:cNvSpPr/>
            <p:nvPr/>
          </p:nvSpPr>
          <p:spPr>
            <a:xfrm>
              <a:off x="493647" y="2478733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5728C3-E76D-FE6E-1571-0999F2544888}"/>
                </a:ext>
              </a:extLst>
            </p:cNvPr>
            <p:cNvSpPr/>
            <p:nvPr/>
          </p:nvSpPr>
          <p:spPr>
            <a:xfrm>
              <a:off x="493647" y="3028871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66C8F29F-288A-B38D-8078-256244E26E7D}"/>
                    </a:ext>
                  </a:extLst>
                </p:cNvPr>
                <p:cNvSpPr/>
                <p:nvPr/>
              </p:nvSpPr>
              <p:spPr>
                <a:xfrm>
                  <a:off x="493647" y="3592868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66C8F29F-288A-B38D-8078-256244E26E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647" y="3592868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 l="-9091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2C5A3B4-15B4-0919-6E5C-43786BE364A2}"/>
                </a:ext>
              </a:extLst>
            </p:cNvPr>
            <p:cNvSpPr/>
            <p:nvPr/>
          </p:nvSpPr>
          <p:spPr>
            <a:xfrm>
              <a:off x="493647" y="4275591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93351DF-A53C-C25D-581E-B506FE4FC3A2}"/>
                </a:ext>
              </a:extLst>
            </p:cNvPr>
            <p:cNvSpPr txBox="1"/>
            <p:nvPr/>
          </p:nvSpPr>
          <p:spPr>
            <a:xfrm>
              <a:off x="472095" y="3875781"/>
              <a:ext cx="567691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3F13CDF5-128E-7798-FD9E-E9728AA9D194}"/>
                </a:ext>
              </a:extLst>
            </p:cNvPr>
            <p:cNvCxnSpPr>
              <a:cxnSpLocks/>
              <a:stCxn id="36" idx="6"/>
              <a:endCxn id="10" idx="1"/>
            </p:cNvCxnSpPr>
            <p:nvPr/>
          </p:nvCxnSpPr>
          <p:spPr>
            <a:xfrm flipV="1">
              <a:off x="889647" y="2613090"/>
              <a:ext cx="905729" cy="63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01B86145-D72C-F4AB-3381-2BC578E8A208}"/>
                </a:ext>
              </a:extLst>
            </p:cNvPr>
            <p:cNvCxnSpPr>
              <a:cxnSpLocks/>
              <a:stCxn id="37" idx="6"/>
              <a:endCxn id="10" idx="1"/>
            </p:cNvCxnSpPr>
            <p:nvPr/>
          </p:nvCxnSpPr>
          <p:spPr>
            <a:xfrm flipV="1">
              <a:off x="889647" y="2613090"/>
              <a:ext cx="905729" cy="613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961B1261-457C-7D04-E18C-FAB06B5CEA1A}"/>
                </a:ext>
              </a:extLst>
            </p:cNvPr>
            <p:cNvCxnSpPr>
              <a:cxnSpLocks/>
              <a:stCxn id="38" idx="6"/>
              <a:endCxn id="10" idx="1"/>
            </p:cNvCxnSpPr>
            <p:nvPr/>
          </p:nvCxnSpPr>
          <p:spPr>
            <a:xfrm flipV="1">
              <a:off x="889647" y="2613090"/>
              <a:ext cx="905729" cy="1177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07CD135A-CF19-93CF-44B4-DAEB87202645}"/>
                </a:ext>
              </a:extLst>
            </p:cNvPr>
            <p:cNvCxnSpPr>
              <a:cxnSpLocks/>
              <a:stCxn id="40" idx="6"/>
              <a:endCxn id="10" idx="1"/>
            </p:cNvCxnSpPr>
            <p:nvPr/>
          </p:nvCxnSpPr>
          <p:spPr>
            <a:xfrm flipV="1">
              <a:off x="889647" y="2613090"/>
              <a:ext cx="905729" cy="1860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>
              <a:extLst>
                <a:ext uri="{FF2B5EF4-FFF2-40B4-BE49-F238E27FC236}">
                  <a16:creationId xmlns:a16="http://schemas.microsoft.com/office/drawing/2014/main" id="{A585B368-2E14-A8C0-DDFB-54ADD4DA47E4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>
              <a:off x="5523890" y="2576019"/>
              <a:ext cx="2110371" cy="5330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圆角矩形 51">
                  <a:extLst>
                    <a:ext uri="{FF2B5EF4-FFF2-40B4-BE49-F238E27FC236}">
                      <a16:creationId xmlns:a16="http://schemas.microsoft.com/office/drawing/2014/main" id="{02F84869-B1CB-A6F2-CC09-04738900B4A7}"/>
                    </a:ext>
                  </a:extLst>
                </p:cNvPr>
                <p:cNvSpPr/>
                <p:nvPr/>
              </p:nvSpPr>
              <p:spPr>
                <a:xfrm>
                  <a:off x="8358355" y="2907985"/>
                  <a:ext cx="3122940" cy="798168"/>
                </a:xfrm>
                <a:prstGeom prst="roundRect">
                  <a:avLst/>
                </a:prstGeom>
                <a:ln>
                  <a:solidFill>
                    <a:srgbClr val="00546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Total</a:t>
                  </a:r>
                  <a:r>
                    <a: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Loss </a:t>
                  </a:r>
                </a:p>
                <a:p>
                  <a:pPr algn="ctr"/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 </a:t>
                  </a:r>
                </a:p>
                <a:p>
                  <a:pPr algn="ctr"/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Loss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kumimoji="1" lang="en-US" altLang="zh-CN" sz="1600" i="1" dirty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Physical Loss</a:t>
                  </a:r>
                  <a:endParaRPr kumimoji="1" lang="zh-CN" altLang="en-US" sz="1600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圆角矩形 51">
                  <a:extLst>
                    <a:ext uri="{FF2B5EF4-FFF2-40B4-BE49-F238E27FC236}">
                      <a16:creationId xmlns:a16="http://schemas.microsoft.com/office/drawing/2014/main" id="{02F84869-B1CB-A6F2-CC09-04738900B4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8355" y="2907985"/>
                  <a:ext cx="3122940" cy="798168"/>
                </a:xfrm>
                <a:prstGeom prst="roundRect">
                  <a:avLst/>
                </a:prstGeom>
                <a:blipFill>
                  <a:blip r:embed="rId5"/>
                  <a:stretch>
                    <a:fillRect t="-3077" b="-10769"/>
                  </a:stretch>
                </a:blipFill>
                <a:ln>
                  <a:solidFill>
                    <a:srgbClr val="00546A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0391835B-8433-927B-8106-095ED7A36409}"/>
                </a:ext>
              </a:extLst>
            </p:cNvPr>
            <p:cNvCxnSpPr>
              <a:cxnSpLocks/>
              <a:stCxn id="187" idx="3"/>
              <a:endCxn id="19" idx="1"/>
            </p:cNvCxnSpPr>
            <p:nvPr/>
          </p:nvCxnSpPr>
          <p:spPr>
            <a:xfrm>
              <a:off x="4007295" y="2575089"/>
              <a:ext cx="570202" cy="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0A697287-F7C8-B2DC-887A-314AD5F955BD}"/>
                </a:ext>
              </a:extLst>
            </p:cNvPr>
            <p:cNvCxnSpPr>
              <a:cxnSpLocks/>
              <a:stCxn id="20" idx="6"/>
              <a:endCxn id="52" idx="1"/>
            </p:cNvCxnSpPr>
            <p:nvPr/>
          </p:nvCxnSpPr>
          <p:spPr>
            <a:xfrm>
              <a:off x="7832261" y="3307069"/>
              <a:ext cx="526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2ECBA9A-A63E-E465-55D4-D615892B8289}"/>
                </a:ext>
              </a:extLst>
            </p:cNvPr>
            <p:cNvSpPr/>
            <p:nvPr/>
          </p:nvSpPr>
          <p:spPr>
            <a:xfrm>
              <a:off x="3391227" y="1893076"/>
              <a:ext cx="396000" cy="396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870C157-CAAB-B203-C4DE-1E30B1F9F636}"/>
                </a:ext>
              </a:extLst>
            </p:cNvPr>
            <p:cNvSpPr/>
            <p:nvPr/>
          </p:nvSpPr>
          <p:spPr>
            <a:xfrm>
              <a:off x="3391227" y="2419024"/>
              <a:ext cx="396000" cy="396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A6FD1F9D-7FFE-0185-9103-1CBA1C50D565}"/>
                </a:ext>
              </a:extLst>
            </p:cNvPr>
            <p:cNvSpPr/>
            <p:nvPr/>
          </p:nvSpPr>
          <p:spPr>
            <a:xfrm>
              <a:off x="3391227" y="2944972"/>
              <a:ext cx="396000" cy="396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圆角矩形 85">
              <a:extLst>
                <a:ext uri="{FF2B5EF4-FFF2-40B4-BE49-F238E27FC236}">
                  <a16:creationId xmlns:a16="http://schemas.microsoft.com/office/drawing/2014/main" id="{8A541386-5BCD-A0DE-99DC-25EE419E7940}"/>
                </a:ext>
              </a:extLst>
            </p:cNvPr>
            <p:cNvSpPr/>
            <p:nvPr/>
          </p:nvSpPr>
          <p:spPr>
            <a:xfrm>
              <a:off x="4014110" y="3336851"/>
              <a:ext cx="1288380" cy="249394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 err="1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state_phy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 err="1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states_t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* </a:t>
              </a:r>
              <a:r>
                <a:rPr lang="el-GR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F4EF072F-C93F-D7DB-8447-09ED9EEFA67A}"/>
                    </a:ext>
                  </a:extLst>
                </p:cNvPr>
                <p:cNvSpPr/>
                <p:nvPr/>
              </p:nvSpPr>
              <p:spPr>
                <a:xfrm>
                  <a:off x="3381053" y="3717850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F4EF072F-C93F-D7DB-8447-09ED9EEFA6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053" y="3717850"/>
                  <a:ext cx="396000" cy="396000"/>
                </a:xfrm>
                <a:prstGeom prst="ellipse">
                  <a:avLst/>
                </a:prstGeom>
                <a:blipFill>
                  <a:blip r:embed="rId6"/>
                  <a:stretch>
                    <a:fillRect l="-8824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A8129B62-F6A2-2923-DE7A-A5C8D7286F32}"/>
                    </a:ext>
                  </a:extLst>
                </p:cNvPr>
                <p:cNvSpPr/>
                <p:nvPr/>
              </p:nvSpPr>
              <p:spPr>
                <a:xfrm>
                  <a:off x="3380512" y="4387443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A8129B62-F6A2-2923-DE7A-A5C8D7286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512" y="4387443"/>
                  <a:ext cx="396000" cy="396000"/>
                </a:xfrm>
                <a:prstGeom prst="ellipse">
                  <a:avLst/>
                </a:prstGeom>
                <a:blipFill>
                  <a:blip r:embed="rId7"/>
                  <a:stretch>
                    <a:fillRect l="-5882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63F167E3-2A18-A170-DF61-1FBF9B1D3A81}"/>
                    </a:ext>
                  </a:extLst>
                </p:cNvPr>
                <p:cNvSpPr/>
                <p:nvPr/>
              </p:nvSpPr>
              <p:spPr>
                <a:xfrm>
                  <a:off x="3381053" y="5024127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63F167E3-2A18-A170-DF61-1FBF9B1D3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053" y="5024127"/>
                  <a:ext cx="396000" cy="396000"/>
                </a:xfrm>
                <a:prstGeom prst="ellipse">
                  <a:avLst/>
                </a:prstGeom>
                <a:blipFill>
                  <a:blip r:embed="rId8"/>
                  <a:stretch>
                    <a:fillRect l="-5882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38BB9DF9-8FF1-B6FF-09CA-5040D3D5C972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3777053" y="3915850"/>
              <a:ext cx="237057" cy="4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CD3F3B7B-E5DA-8986-8AA7-8D2EB9124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3690" y="5200344"/>
              <a:ext cx="230420" cy="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05C589E1-4C73-EC32-A664-DA69E5122864}"/>
                </a:ext>
              </a:extLst>
            </p:cNvPr>
            <p:cNvCxnSpPr>
              <a:cxnSpLocks/>
              <a:stCxn id="88" idx="6"/>
              <a:endCxn id="86" idx="1"/>
            </p:cNvCxnSpPr>
            <p:nvPr/>
          </p:nvCxnSpPr>
          <p:spPr>
            <a:xfrm flipV="1">
              <a:off x="3776512" y="4583822"/>
              <a:ext cx="237598" cy="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>
              <a:extLst>
                <a:ext uri="{FF2B5EF4-FFF2-40B4-BE49-F238E27FC236}">
                  <a16:creationId xmlns:a16="http://schemas.microsoft.com/office/drawing/2014/main" id="{FD80C080-BA03-AB9E-5B1A-849CA8BA6DBC}"/>
                </a:ext>
              </a:extLst>
            </p:cNvPr>
            <p:cNvSpPr/>
            <p:nvPr/>
          </p:nvSpPr>
          <p:spPr>
            <a:xfrm>
              <a:off x="5603933" y="3670651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圆角矩形 93">
              <a:extLst>
                <a:ext uri="{FF2B5EF4-FFF2-40B4-BE49-F238E27FC236}">
                  <a16:creationId xmlns:a16="http://schemas.microsoft.com/office/drawing/2014/main" id="{4438EA03-B846-A60B-7771-A2B0380A8BAF}"/>
                </a:ext>
              </a:extLst>
            </p:cNvPr>
            <p:cNvSpPr/>
            <p:nvPr/>
          </p:nvSpPr>
          <p:spPr>
            <a:xfrm>
              <a:off x="5597103" y="5007823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B36BDC4D-E551-2624-B27A-7232E17C8EE2}"/>
                </a:ext>
              </a:extLst>
            </p:cNvPr>
            <p:cNvSpPr/>
            <p:nvPr/>
          </p:nvSpPr>
          <p:spPr>
            <a:xfrm>
              <a:off x="5603933" y="4339237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圆角矩形 97">
              <a:extLst>
                <a:ext uri="{FF2B5EF4-FFF2-40B4-BE49-F238E27FC236}">
                  <a16:creationId xmlns:a16="http://schemas.microsoft.com/office/drawing/2014/main" id="{4888EAFA-67A8-777F-3B1D-0B9222997BC2}"/>
                </a:ext>
              </a:extLst>
            </p:cNvPr>
            <p:cNvSpPr/>
            <p:nvPr/>
          </p:nvSpPr>
          <p:spPr>
            <a:xfrm>
              <a:off x="5514269" y="3570918"/>
              <a:ext cx="1016442" cy="201994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07141304-9CDE-211B-3B63-DC7FDEF7FF48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5308734" y="4580890"/>
              <a:ext cx="205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圆角矩形 106">
              <a:extLst>
                <a:ext uri="{FF2B5EF4-FFF2-40B4-BE49-F238E27FC236}">
                  <a16:creationId xmlns:a16="http://schemas.microsoft.com/office/drawing/2014/main" id="{3939A574-7D6A-0D0F-C25E-4DDF2C45CF05}"/>
                </a:ext>
              </a:extLst>
            </p:cNvPr>
            <p:cNvSpPr/>
            <p:nvPr/>
          </p:nvSpPr>
          <p:spPr>
            <a:xfrm>
              <a:off x="7085726" y="4303237"/>
              <a:ext cx="1076610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12152E7B-97C1-DE89-E496-CB55CEE42A54}"/>
                </a:ext>
              </a:extLst>
            </p:cNvPr>
            <p:cNvCxnSpPr>
              <a:cxnSpLocks/>
              <a:stCxn id="98" idx="3"/>
              <a:endCxn id="107" idx="1"/>
            </p:cNvCxnSpPr>
            <p:nvPr/>
          </p:nvCxnSpPr>
          <p:spPr>
            <a:xfrm flipV="1">
              <a:off x="6530711" y="4573237"/>
              <a:ext cx="555015" cy="7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A6A688D4-324B-7C84-C6DB-1EA3A7B6C857}"/>
                </a:ext>
              </a:extLst>
            </p:cNvPr>
            <p:cNvCxnSpPr>
              <a:stCxn id="107" idx="0"/>
              <a:endCxn id="20" idx="4"/>
            </p:cNvCxnSpPr>
            <p:nvPr/>
          </p:nvCxnSpPr>
          <p:spPr>
            <a:xfrm flipV="1">
              <a:off x="7624031" y="3505069"/>
              <a:ext cx="10230" cy="79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箭头连接符 146">
              <a:extLst>
                <a:ext uri="{FF2B5EF4-FFF2-40B4-BE49-F238E27FC236}">
                  <a16:creationId xmlns:a16="http://schemas.microsoft.com/office/drawing/2014/main" id="{98D4B9DA-235D-43F1-388C-C52E7FF99195}"/>
                </a:ext>
              </a:extLst>
            </p:cNvPr>
            <p:cNvCxnSpPr>
              <a:cxnSpLocks/>
              <a:stCxn id="35" idx="3"/>
              <a:endCxn id="89" idx="2"/>
            </p:cNvCxnSpPr>
            <p:nvPr/>
          </p:nvCxnSpPr>
          <p:spPr>
            <a:xfrm>
              <a:off x="2973916" y="4585443"/>
              <a:ext cx="407137" cy="636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箭头连接符 149">
              <a:extLst>
                <a:ext uri="{FF2B5EF4-FFF2-40B4-BE49-F238E27FC236}">
                  <a16:creationId xmlns:a16="http://schemas.microsoft.com/office/drawing/2014/main" id="{3FA8DC5C-83D7-CFE0-2008-10112A306348}"/>
                </a:ext>
              </a:extLst>
            </p:cNvPr>
            <p:cNvCxnSpPr>
              <a:cxnSpLocks/>
              <a:stCxn id="35" idx="3"/>
              <a:endCxn id="87" idx="2"/>
            </p:cNvCxnSpPr>
            <p:nvPr/>
          </p:nvCxnSpPr>
          <p:spPr>
            <a:xfrm flipV="1">
              <a:off x="2973916" y="3915850"/>
              <a:ext cx="407137" cy="66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箭头连接符 150">
              <a:extLst>
                <a:ext uri="{FF2B5EF4-FFF2-40B4-BE49-F238E27FC236}">
                  <a16:creationId xmlns:a16="http://schemas.microsoft.com/office/drawing/2014/main" id="{10299B1D-9979-27A1-2D2E-C7FBBBA80789}"/>
                </a:ext>
              </a:extLst>
            </p:cNvPr>
            <p:cNvCxnSpPr>
              <a:cxnSpLocks/>
              <a:stCxn id="35" idx="3"/>
              <a:endCxn id="88" idx="2"/>
            </p:cNvCxnSpPr>
            <p:nvPr/>
          </p:nvCxnSpPr>
          <p:spPr>
            <a:xfrm>
              <a:off x="2973916" y="4585443"/>
              <a:ext cx="406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31E286C7-252C-6C11-664F-3D4CB4E385EF}"/>
                </a:ext>
              </a:extLst>
            </p:cNvPr>
            <p:cNvCxnSpPr>
              <a:cxnSpLocks/>
              <a:stCxn id="10" idx="3"/>
              <a:endCxn id="83" idx="2"/>
            </p:cNvCxnSpPr>
            <p:nvPr/>
          </p:nvCxnSpPr>
          <p:spPr>
            <a:xfrm>
              <a:off x="2969014" y="2613090"/>
              <a:ext cx="422213" cy="529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AF71CD61-E1B4-D7ED-27C0-EF71F2B050A0}"/>
                </a:ext>
              </a:extLst>
            </p:cNvPr>
            <p:cNvCxnSpPr>
              <a:cxnSpLocks/>
              <a:stCxn id="10" idx="3"/>
              <a:endCxn id="81" idx="2"/>
            </p:cNvCxnSpPr>
            <p:nvPr/>
          </p:nvCxnSpPr>
          <p:spPr>
            <a:xfrm flipV="1">
              <a:off x="2969014" y="2091076"/>
              <a:ext cx="422213" cy="522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箭头连接符 167">
              <a:extLst>
                <a:ext uri="{FF2B5EF4-FFF2-40B4-BE49-F238E27FC236}">
                  <a16:creationId xmlns:a16="http://schemas.microsoft.com/office/drawing/2014/main" id="{AD913A31-DD98-B93F-9D2B-546C17962B6C}"/>
                </a:ext>
              </a:extLst>
            </p:cNvPr>
            <p:cNvCxnSpPr>
              <a:cxnSpLocks/>
              <a:stCxn id="10" idx="3"/>
              <a:endCxn id="82" idx="2"/>
            </p:cNvCxnSpPr>
            <p:nvPr/>
          </p:nvCxnSpPr>
          <p:spPr>
            <a:xfrm>
              <a:off x="2969014" y="2613090"/>
              <a:ext cx="422213" cy="3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圆角矩形 186">
              <a:extLst>
                <a:ext uri="{FF2B5EF4-FFF2-40B4-BE49-F238E27FC236}">
                  <a16:creationId xmlns:a16="http://schemas.microsoft.com/office/drawing/2014/main" id="{E2D2A7DF-7945-82AD-F55A-36FDABAD1801}"/>
                </a:ext>
              </a:extLst>
            </p:cNvPr>
            <p:cNvSpPr/>
            <p:nvPr/>
          </p:nvSpPr>
          <p:spPr>
            <a:xfrm>
              <a:off x="3195897" y="1775235"/>
              <a:ext cx="811398" cy="159970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2" name="肘形连接符 191">
              <a:extLst>
                <a:ext uri="{FF2B5EF4-FFF2-40B4-BE49-F238E27FC236}">
                  <a16:creationId xmlns:a16="http://schemas.microsoft.com/office/drawing/2014/main" id="{3E5F5CF5-A557-82FA-0395-0A8BFDCBDD47}"/>
                </a:ext>
              </a:extLst>
            </p:cNvPr>
            <p:cNvCxnSpPr>
              <a:stCxn id="52" idx="0"/>
              <a:endCxn id="10" idx="0"/>
            </p:cNvCxnSpPr>
            <p:nvPr/>
          </p:nvCxnSpPr>
          <p:spPr>
            <a:xfrm rot="16200000" flipV="1">
              <a:off x="5715805" y="-1296035"/>
              <a:ext cx="870411" cy="7537630"/>
            </a:xfrm>
            <a:prstGeom prst="bentConnector3">
              <a:avLst>
                <a:gd name="adj1" fmla="val 1503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箭头连接符 193">
              <a:extLst>
                <a:ext uri="{FF2B5EF4-FFF2-40B4-BE49-F238E27FC236}">
                  <a16:creationId xmlns:a16="http://schemas.microsoft.com/office/drawing/2014/main" id="{F48E83C7-8ECC-0140-51D1-26C7340E229C}"/>
                </a:ext>
              </a:extLst>
            </p:cNvPr>
            <p:cNvCxnSpPr>
              <a:cxnSpLocks/>
              <a:stCxn id="36" idx="6"/>
              <a:endCxn id="35" idx="1"/>
            </p:cNvCxnSpPr>
            <p:nvPr/>
          </p:nvCxnSpPr>
          <p:spPr>
            <a:xfrm>
              <a:off x="889647" y="2676733"/>
              <a:ext cx="928137" cy="190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箭头连接符 200">
              <a:extLst>
                <a:ext uri="{FF2B5EF4-FFF2-40B4-BE49-F238E27FC236}">
                  <a16:creationId xmlns:a16="http://schemas.microsoft.com/office/drawing/2014/main" id="{B9402B64-043C-DFE7-0107-56381770EC03}"/>
                </a:ext>
              </a:extLst>
            </p:cNvPr>
            <p:cNvCxnSpPr>
              <a:cxnSpLocks/>
              <a:stCxn id="37" idx="6"/>
              <a:endCxn id="35" idx="1"/>
            </p:cNvCxnSpPr>
            <p:nvPr/>
          </p:nvCxnSpPr>
          <p:spPr>
            <a:xfrm>
              <a:off x="889647" y="3226871"/>
              <a:ext cx="928137" cy="1358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箭头连接符 203">
              <a:extLst>
                <a:ext uri="{FF2B5EF4-FFF2-40B4-BE49-F238E27FC236}">
                  <a16:creationId xmlns:a16="http://schemas.microsoft.com/office/drawing/2014/main" id="{CDE1E277-0CD5-751D-A92F-FBCDEDAA174D}"/>
                </a:ext>
              </a:extLst>
            </p:cNvPr>
            <p:cNvCxnSpPr>
              <a:cxnSpLocks/>
              <a:stCxn id="38" idx="6"/>
              <a:endCxn id="35" idx="1"/>
            </p:cNvCxnSpPr>
            <p:nvPr/>
          </p:nvCxnSpPr>
          <p:spPr>
            <a:xfrm>
              <a:off x="889647" y="3790868"/>
              <a:ext cx="928137" cy="79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208">
              <a:extLst>
                <a:ext uri="{FF2B5EF4-FFF2-40B4-BE49-F238E27FC236}">
                  <a16:creationId xmlns:a16="http://schemas.microsoft.com/office/drawing/2014/main" id="{6E343875-845C-3C5B-B758-40FAECC63C8D}"/>
                </a:ext>
              </a:extLst>
            </p:cNvPr>
            <p:cNvCxnSpPr>
              <a:cxnSpLocks/>
              <a:stCxn id="40" idx="6"/>
              <a:endCxn id="35" idx="1"/>
            </p:cNvCxnSpPr>
            <p:nvPr/>
          </p:nvCxnSpPr>
          <p:spPr>
            <a:xfrm>
              <a:off x="889647" y="4473591"/>
              <a:ext cx="928137" cy="111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FAE1B2D4-097D-43F8-BCB8-B62983CBC8D8}"/>
                  </a:ext>
                </a:extLst>
              </p:cNvPr>
              <p:cNvSpPr txBox="1"/>
              <p:nvPr/>
            </p:nvSpPr>
            <p:spPr>
              <a:xfrm>
                <a:off x="8350106" y="3946913"/>
                <a:ext cx="3566160" cy="1020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b="0" i="1" u="none" strike="noStrike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b="0" i="1" u="none" strike="noStrike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𝑎𝑟𝑔𝑒𝑡</m:t>
                          </m:r>
                        </m:sub>
                      </m:sSub>
                      <m:r>
                        <a:rPr lang="en-US" altLang="zh-CN" b="0" i="1" u="none" strike="noStrike" smtClean="0">
                          <a:solidFill>
                            <a:srgbClr val="00546A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𝑟𝑎𝑡𝑖𝑜</m:t>
                              </m:r>
                              <m:r>
                                <a:rPr lang="en-US" altLang="zh-CN" b="0" i="1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546A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b="0" i="1" u="none" strike="noStrike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b="0" i="1" u="none" strike="noStrike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u="none" strike="noStrike" smtClean="0">
                          <a:solidFill>
                            <a:srgbClr val="00546A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u="none" strike="noStrike" smtClean="0">
                          <a:solidFill>
                            <a:srgbClr val="00546A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b="0" i="1" u="none" strike="noStrike" smtClean="0">
                          <a:solidFill>
                            <a:srgbClr val="00546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CN" b="0" i="0" u="none" strike="noStrike" smtClean="0">
                          <a:solidFill>
                            <a:srgbClr val="00546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𝑎𝑟𝑔𝑒𝑡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00546A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FAE1B2D4-097D-43F8-BCB8-B62983CB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06" y="3946913"/>
                <a:ext cx="3566160" cy="1020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文本框 231">
            <a:extLst>
              <a:ext uri="{FF2B5EF4-FFF2-40B4-BE49-F238E27FC236}">
                <a16:creationId xmlns:a16="http://schemas.microsoft.com/office/drawing/2014/main" id="{EDD64D51-3A31-E50E-CFFC-B685D24CD985}"/>
              </a:ext>
            </a:extLst>
          </p:cNvPr>
          <p:cNvSpPr txBox="1"/>
          <p:nvPr/>
        </p:nvSpPr>
        <p:spPr>
          <a:xfrm>
            <a:off x="82561" y="5938214"/>
            <a:ext cx="9747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" altLang="zh-CN" dirty="0" err="1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loss_ratio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1 → Data error is greater → Strengthen Physical supervision intensity.</a:t>
            </a:r>
          </a:p>
          <a:p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" altLang="zh-CN" dirty="0" err="1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loss_ratio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 → Physical items dominate → Reduce physical supervision intensity. </a:t>
            </a:r>
            <a:endParaRPr lang="zh-CN" altLang="en-US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F78A549E-F72C-91E4-B6A5-66A805C6FD3C}"/>
                  </a:ext>
                </a:extLst>
              </p:cNvPr>
              <p:cNvSpPr txBox="1"/>
              <p:nvPr/>
            </p:nvSpPr>
            <p:spPr>
              <a:xfrm>
                <a:off x="8389178" y="4896077"/>
                <a:ext cx="35661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54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1" dirty="0">
                  <a:solidFill>
                    <a:srgbClr val="00546A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zh-CN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" altLang="zh-CN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adaptation rate (0.002),</a:t>
                </a:r>
                <a:r>
                  <a:rPr lang="en-US" altLang="zh-CN" dirty="0">
                    <a:solidFill>
                      <a:srgbClr val="00546A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zh-CN" i="1">
                        <a:solidFill>
                          <a:srgbClr val="00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smoothing factor (0.98)</a:t>
                </a:r>
              </a:p>
            </p:txBody>
          </p:sp>
        </mc:Choice>
        <mc:Fallback xmlns="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F78A549E-F72C-91E4-B6A5-66A805C6F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78" y="4896077"/>
                <a:ext cx="3566160" cy="923330"/>
              </a:xfrm>
              <a:prstGeom prst="rect">
                <a:avLst/>
              </a:prstGeom>
              <a:blipFill>
                <a:blip r:embed="rId10"/>
                <a:stretch>
                  <a:fillRect l="-1418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圆角矩形 237">
            <a:extLst>
              <a:ext uri="{FF2B5EF4-FFF2-40B4-BE49-F238E27FC236}">
                <a16:creationId xmlns:a16="http://schemas.microsoft.com/office/drawing/2014/main" id="{1459CF1F-63C7-3217-1668-C3F425B6C12E}"/>
              </a:ext>
            </a:extLst>
          </p:cNvPr>
          <p:cNvSpPr/>
          <p:nvPr/>
        </p:nvSpPr>
        <p:spPr>
          <a:xfrm>
            <a:off x="8281408" y="4083956"/>
            <a:ext cx="3727091" cy="171617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0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Performance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4D0B81-8673-6216-ED64-A8D9F999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988172"/>
              </p:ext>
            </p:extLst>
          </p:nvPr>
        </p:nvGraphicFramePr>
        <p:xfrm>
          <a:off x="6771628" y="4736125"/>
          <a:ext cx="4961887" cy="16368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3206">
                  <a:extLst>
                    <a:ext uri="{9D8B030D-6E8A-4147-A177-3AD203B41FA5}">
                      <a16:colId xmlns:a16="http://schemas.microsoft.com/office/drawing/2014/main" val="3986422963"/>
                    </a:ext>
                  </a:extLst>
                </a:gridCol>
                <a:gridCol w="3258681">
                  <a:extLst>
                    <a:ext uri="{9D8B030D-6E8A-4147-A177-3AD203B41FA5}">
                      <a16:colId xmlns:a16="http://schemas.microsoft.com/office/drawing/2014/main" val="2818034915"/>
                    </a:ext>
                  </a:extLst>
                </a:gridCol>
              </a:tblGrid>
              <a:tr h="288855"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Maneuver</a:t>
                      </a:r>
                      <a:endParaRPr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18490"/>
                  </a:ext>
                </a:extLst>
              </a:tr>
              <a:tr h="649923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Training-set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z1001, z1005, z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010P, z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1010s</a:t>
                      </a:r>
                      <a:r>
                        <a:rPr lang="zh-CN" altLang="en-US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z1501, z2005, z2010s, z2505, z3005, z3505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6289"/>
                  </a:ext>
                </a:extLst>
              </a:tr>
              <a:tr h="448173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Testing-set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z1505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123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03F4AE1-9623-B477-7BA9-DA467D5ED9BB}"/>
              </a:ext>
            </a:extLst>
          </p:cNvPr>
          <p:cNvSpPr txBox="1"/>
          <p:nvPr/>
        </p:nvSpPr>
        <p:spPr>
          <a:xfrm>
            <a:off x="187524" y="1057485"/>
            <a:ext cx="7201703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Introduction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3FA317-215B-0A62-DAD3-3CFFAAED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4" y="1705223"/>
            <a:ext cx="6134100" cy="2133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7C462F-FEC5-96CE-7489-725EF6529CD0}"/>
              </a:ext>
            </a:extLst>
          </p:cNvPr>
          <p:cNvSpPr txBox="1"/>
          <p:nvPr/>
        </p:nvSpPr>
        <p:spPr>
          <a:xfrm>
            <a:off x="6313145" y="1173286"/>
            <a:ext cx="5878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used for modeling are from the Workshop </a:t>
            </a:r>
            <a:r>
              <a:rPr kumimoji="1"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SIMMAN, 2008.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free-running model tests were conducted with the KVLCC2 ship model at Hamburg Ship Model Basin (HSVA).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‘ZAABB(P/S)’ where ‘AA’ represents the maximum rudder angle,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‘BB’ represents the switching angle, ‘P’ represents port side and ‘S’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starboard.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instance, Z2010P denotes a zigzag maneuver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switching angle of 10° performed with rudder angle starting from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side whose maximum value is 20°</a:t>
            </a:r>
            <a:r>
              <a:rPr kumimoji="1"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en" altLang="zh-CN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658E8-2C38-38EA-CC6C-E3C7C837867A}"/>
              </a:ext>
            </a:extLst>
          </p:cNvPr>
          <p:cNvSpPr txBox="1"/>
          <p:nvPr/>
        </p:nvSpPr>
        <p:spPr>
          <a:xfrm>
            <a:off x="63914" y="3998615"/>
            <a:ext cx="6497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speed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set to 1.179 m/s;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revolutions per minute </a:t>
            </a:r>
            <a:r>
              <a:rPr kumimoji="1"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(RPM)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propeller,  which is 614 rpm.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ship model is moving in the water of 6.0 m depth with the ratio of </a:t>
            </a:r>
            <a:r>
              <a:rPr kumimoji="1"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depth 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draft being 13.2, implying a deep-water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interval</a:t>
            </a:r>
            <a:r>
              <a:rPr kumimoji="1"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0.05s, 11050 sample pairs.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Items: Time,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x,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y,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psi,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delta,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thrust,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torque</a:t>
            </a:r>
            <a:r>
              <a: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6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DD432EC-5F16-3231-7ADC-2EF64121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59" y="1411551"/>
            <a:ext cx="5898304" cy="16784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Performance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Comparison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F4AE1-9623-B477-7BA9-DA467D5ED9BB}"/>
              </a:ext>
            </a:extLst>
          </p:cNvPr>
          <p:cNvSpPr txBox="1"/>
          <p:nvPr/>
        </p:nvSpPr>
        <p:spPr>
          <a:xfrm>
            <a:off x="295215" y="3075487"/>
            <a:ext cx="5898304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ResidualAttentionNN</a:t>
            </a:r>
            <a:r>
              <a:rPr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(Pure Data Driven) – Black box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5E25E4C-305D-4E6C-4038-FED8918F3B15}"/>
              </a:ext>
            </a:extLst>
          </p:cNvPr>
          <p:cNvGrpSpPr/>
          <p:nvPr/>
        </p:nvGrpSpPr>
        <p:grpSpPr>
          <a:xfrm>
            <a:off x="10207" y="1485304"/>
            <a:ext cx="6228252" cy="1669126"/>
            <a:chOff x="923497" y="2142269"/>
            <a:chExt cx="7962834" cy="20574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E84FAE3-87F2-2259-87D5-DA6EFF14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731" y="2142269"/>
              <a:ext cx="2768600" cy="2057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6042551-24A9-BB97-7E56-B99060FE9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97" y="2142269"/>
              <a:ext cx="2768600" cy="20574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48E22F2-9F77-6BBC-ED79-9AABFAE0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456" y="2142269"/>
              <a:ext cx="2768600" cy="20574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649DBB8-D291-AE7F-F678-DEF8C33AB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" y="3971759"/>
            <a:ext cx="5889736" cy="1669126"/>
          </a:xfrm>
          <a:prstGeom prst="rect">
            <a:avLst/>
          </a:prstGeom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789C6655-C3E4-1FB9-F861-A348EFB72864}"/>
              </a:ext>
            </a:extLst>
          </p:cNvPr>
          <p:cNvCxnSpPr/>
          <p:nvPr/>
        </p:nvCxnSpPr>
        <p:spPr>
          <a:xfrm>
            <a:off x="170286" y="3911801"/>
            <a:ext cx="119017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C076636-E1B6-DA33-D54E-9E31B1073822}"/>
              </a:ext>
            </a:extLst>
          </p:cNvPr>
          <p:cNvCxnSpPr>
            <a:cxnSpLocks/>
          </p:cNvCxnSpPr>
          <p:nvPr/>
        </p:nvCxnSpPr>
        <p:spPr>
          <a:xfrm>
            <a:off x="6238459" y="1522853"/>
            <a:ext cx="6760" cy="46756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A5466DB-9EB1-C02A-175B-842F9B6D0973}"/>
              </a:ext>
            </a:extLst>
          </p:cNvPr>
          <p:cNvSpPr txBox="1"/>
          <p:nvPr/>
        </p:nvSpPr>
        <p:spPr>
          <a:xfrm>
            <a:off x="338793" y="5571770"/>
            <a:ext cx="5898304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ResidualAttentionNN</a:t>
            </a:r>
            <a:r>
              <a:rPr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Black box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7452E-4596-D1C0-D77C-1FB404E11796}"/>
              </a:ext>
            </a:extLst>
          </p:cNvPr>
          <p:cNvSpPr txBox="1"/>
          <p:nvPr/>
        </p:nvSpPr>
        <p:spPr>
          <a:xfrm>
            <a:off x="6328196" y="3076136"/>
            <a:ext cx="5847966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Network(</a:t>
            </a:r>
            <a:r>
              <a:rPr lang="en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PINN)</a:t>
            </a:r>
            <a:r>
              <a:rPr lang="en-US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Grey box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6CE3A8-A926-3C14-7737-F4DB2452BBE9}"/>
              </a:ext>
            </a:extLst>
          </p:cNvPr>
          <p:cNvSpPr txBox="1"/>
          <p:nvPr/>
        </p:nvSpPr>
        <p:spPr>
          <a:xfrm>
            <a:off x="6288797" y="5571769"/>
            <a:ext cx="5847966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Physical-Model (</a:t>
            </a:r>
            <a:r>
              <a:rPr lang="en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MMG)</a:t>
            </a:r>
            <a:r>
              <a:rPr lang="en-US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White box 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6D81AF7-C8D4-DDB9-E4C6-73CEB9917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4" y="4037360"/>
            <a:ext cx="5703261" cy="1623439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95FF11-5D99-40AF-F46C-7A3C51366625}"/>
              </a:ext>
            </a:extLst>
          </p:cNvPr>
          <p:cNvGrpSpPr/>
          <p:nvPr/>
        </p:nvGrpSpPr>
        <p:grpSpPr>
          <a:xfrm>
            <a:off x="1510547" y="6002188"/>
            <a:ext cx="1271985" cy="360000"/>
            <a:chOff x="2557850" y="5959222"/>
            <a:chExt cx="1271985" cy="360000"/>
          </a:xfrm>
        </p:grpSpPr>
        <p:sp>
          <p:nvSpPr>
            <p:cNvPr id="34" name="五角星 33">
              <a:extLst>
                <a:ext uri="{FF2B5EF4-FFF2-40B4-BE49-F238E27FC236}">
                  <a16:creationId xmlns:a16="http://schemas.microsoft.com/office/drawing/2014/main" id="{1A829196-E9ED-A0CA-699A-DCC72470CF41}"/>
                </a:ext>
              </a:extLst>
            </p:cNvPr>
            <p:cNvSpPr/>
            <p:nvPr/>
          </p:nvSpPr>
          <p:spPr>
            <a:xfrm>
              <a:off x="2557850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五角星 34">
              <a:extLst>
                <a:ext uri="{FF2B5EF4-FFF2-40B4-BE49-F238E27FC236}">
                  <a16:creationId xmlns:a16="http://schemas.microsoft.com/office/drawing/2014/main" id="{569EBDC2-F898-9453-D260-F5EEAE79C95C}"/>
                </a:ext>
              </a:extLst>
            </p:cNvPr>
            <p:cNvSpPr/>
            <p:nvPr/>
          </p:nvSpPr>
          <p:spPr>
            <a:xfrm>
              <a:off x="3469835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五角星 35">
              <a:extLst>
                <a:ext uri="{FF2B5EF4-FFF2-40B4-BE49-F238E27FC236}">
                  <a16:creationId xmlns:a16="http://schemas.microsoft.com/office/drawing/2014/main" id="{CBE82EBA-42C4-43D7-6BA3-D784E37C258F}"/>
                </a:ext>
              </a:extLst>
            </p:cNvPr>
            <p:cNvSpPr/>
            <p:nvPr/>
          </p:nvSpPr>
          <p:spPr>
            <a:xfrm>
              <a:off x="3014964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3D3CE7-118C-FD56-22C8-C11FC98E8EA7}"/>
              </a:ext>
            </a:extLst>
          </p:cNvPr>
          <p:cNvGrpSpPr/>
          <p:nvPr/>
        </p:nvGrpSpPr>
        <p:grpSpPr>
          <a:xfrm>
            <a:off x="2468662" y="3406178"/>
            <a:ext cx="1335539" cy="459728"/>
            <a:chOff x="2468662" y="3406178"/>
            <a:chExt cx="1335539" cy="45972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71254B5-7773-7BB0-A110-CAEFB9A55EFE}"/>
                </a:ext>
              </a:extLst>
            </p:cNvPr>
            <p:cNvGrpSpPr/>
            <p:nvPr/>
          </p:nvGrpSpPr>
          <p:grpSpPr>
            <a:xfrm>
              <a:off x="3244367" y="3406178"/>
              <a:ext cx="559834" cy="459728"/>
              <a:chOff x="4398461" y="3559850"/>
              <a:chExt cx="435748" cy="364642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467E2202-EC96-F530-4640-8119E6855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461" y="3559850"/>
                <a:ext cx="265378" cy="357055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90C0B2F1-40A5-77FC-5D12-9727ED010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751" y="3567437"/>
                <a:ext cx="175458" cy="357055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B16397A-977E-27E2-E3AB-D7EC8298B8DD}"/>
                </a:ext>
              </a:extLst>
            </p:cNvPr>
            <p:cNvGrpSpPr/>
            <p:nvPr/>
          </p:nvGrpSpPr>
          <p:grpSpPr>
            <a:xfrm>
              <a:off x="2468662" y="3448482"/>
              <a:ext cx="817114" cy="360000"/>
              <a:chOff x="2557850" y="5959222"/>
              <a:chExt cx="817114" cy="360000"/>
            </a:xfrm>
          </p:grpSpPr>
          <p:sp>
            <p:nvSpPr>
              <p:cNvPr id="40" name="五角星 39">
                <a:extLst>
                  <a:ext uri="{FF2B5EF4-FFF2-40B4-BE49-F238E27FC236}">
                    <a16:creationId xmlns:a16="http://schemas.microsoft.com/office/drawing/2014/main" id="{0C6427F8-12EC-2BFC-B0D6-CA4DDDDF22D8}"/>
                  </a:ext>
                </a:extLst>
              </p:cNvPr>
              <p:cNvSpPr/>
              <p:nvPr/>
            </p:nvSpPr>
            <p:spPr>
              <a:xfrm>
                <a:off x="2557850" y="5959222"/>
                <a:ext cx="360000" cy="36000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五角星 41">
                <a:extLst>
                  <a:ext uri="{FF2B5EF4-FFF2-40B4-BE49-F238E27FC236}">
                    <a16:creationId xmlns:a16="http://schemas.microsoft.com/office/drawing/2014/main" id="{7DCF9283-9FD5-A77E-E6E6-68DD36D2CDA1}"/>
                  </a:ext>
                </a:extLst>
              </p:cNvPr>
              <p:cNvSpPr/>
              <p:nvPr/>
            </p:nvSpPr>
            <p:spPr>
              <a:xfrm>
                <a:off x="3014964" y="5959222"/>
                <a:ext cx="360000" cy="36000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A904BA7-1FA9-ED15-431D-3E7BEA3518AA}"/>
              </a:ext>
            </a:extLst>
          </p:cNvPr>
          <p:cNvGrpSpPr/>
          <p:nvPr/>
        </p:nvGrpSpPr>
        <p:grpSpPr>
          <a:xfrm>
            <a:off x="9160054" y="6018516"/>
            <a:ext cx="817114" cy="360000"/>
            <a:chOff x="2557850" y="5959222"/>
            <a:chExt cx="817114" cy="360000"/>
          </a:xfrm>
        </p:grpSpPr>
        <p:sp>
          <p:nvSpPr>
            <p:cNvPr id="48" name="五角星 47">
              <a:extLst>
                <a:ext uri="{FF2B5EF4-FFF2-40B4-BE49-F238E27FC236}">
                  <a16:creationId xmlns:a16="http://schemas.microsoft.com/office/drawing/2014/main" id="{6C7755F8-46F7-9104-D898-2E51EF5C4623}"/>
                </a:ext>
              </a:extLst>
            </p:cNvPr>
            <p:cNvSpPr/>
            <p:nvPr/>
          </p:nvSpPr>
          <p:spPr>
            <a:xfrm>
              <a:off x="2557850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五角星 49">
              <a:extLst>
                <a:ext uri="{FF2B5EF4-FFF2-40B4-BE49-F238E27FC236}">
                  <a16:creationId xmlns:a16="http://schemas.microsoft.com/office/drawing/2014/main" id="{E235865B-0E48-DE40-38BD-2CBF22A85988}"/>
                </a:ext>
              </a:extLst>
            </p:cNvPr>
            <p:cNvSpPr/>
            <p:nvPr/>
          </p:nvSpPr>
          <p:spPr>
            <a:xfrm>
              <a:off x="3014964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B1ACDAB-D82D-0CEE-4907-D569D08353EA}"/>
              </a:ext>
            </a:extLst>
          </p:cNvPr>
          <p:cNvGrpSpPr/>
          <p:nvPr/>
        </p:nvGrpSpPr>
        <p:grpSpPr>
          <a:xfrm>
            <a:off x="7412618" y="3443115"/>
            <a:ext cx="1335539" cy="459728"/>
            <a:chOff x="2468662" y="3406178"/>
            <a:chExt cx="1335539" cy="459728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0364E53-7F78-EB4A-EBEE-67138A81DBA7}"/>
                </a:ext>
              </a:extLst>
            </p:cNvPr>
            <p:cNvGrpSpPr/>
            <p:nvPr/>
          </p:nvGrpSpPr>
          <p:grpSpPr>
            <a:xfrm>
              <a:off x="3244367" y="3406178"/>
              <a:ext cx="559834" cy="459728"/>
              <a:chOff x="4398461" y="3559850"/>
              <a:chExt cx="435748" cy="364642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63678330-6EC4-A73B-B943-1F30414FF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461" y="3559850"/>
                <a:ext cx="265378" cy="357055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E9BDFAB0-5DC5-832E-AA99-0FA0DFEF4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751" y="3567437"/>
                <a:ext cx="175458" cy="357055"/>
              </a:xfrm>
              <a:prstGeom prst="rect">
                <a:avLst/>
              </a:prstGeom>
            </p:spPr>
          </p:pic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6E0B778-4C17-144F-AC26-0AA879C72F2E}"/>
                </a:ext>
              </a:extLst>
            </p:cNvPr>
            <p:cNvGrpSpPr/>
            <p:nvPr/>
          </p:nvGrpSpPr>
          <p:grpSpPr>
            <a:xfrm>
              <a:off x="2468662" y="3448482"/>
              <a:ext cx="817114" cy="360000"/>
              <a:chOff x="2557850" y="5959222"/>
              <a:chExt cx="817114" cy="360000"/>
            </a:xfrm>
          </p:grpSpPr>
          <p:sp>
            <p:nvSpPr>
              <p:cNvPr id="70" name="五角星 69">
                <a:extLst>
                  <a:ext uri="{FF2B5EF4-FFF2-40B4-BE49-F238E27FC236}">
                    <a16:creationId xmlns:a16="http://schemas.microsoft.com/office/drawing/2014/main" id="{60CAEA41-7137-C5C0-030E-E1979C4DAD0E}"/>
                  </a:ext>
                </a:extLst>
              </p:cNvPr>
              <p:cNvSpPr/>
              <p:nvPr/>
            </p:nvSpPr>
            <p:spPr>
              <a:xfrm>
                <a:off x="2557850" y="5959222"/>
                <a:ext cx="360000" cy="36000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五角星 70">
                <a:extLst>
                  <a:ext uri="{FF2B5EF4-FFF2-40B4-BE49-F238E27FC236}">
                    <a16:creationId xmlns:a16="http://schemas.microsoft.com/office/drawing/2014/main" id="{0D5A92A4-9612-8B0E-4E05-2311CED86AF9}"/>
                  </a:ext>
                </a:extLst>
              </p:cNvPr>
              <p:cNvSpPr/>
              <p:nvPr/>
            </p:nvSpPr>
            <p:spPr>
              <a:xfrm>
                <a:off x="3014964" y="5959222"/>
                <a:ext cx="360000" cy="36000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49ADB11F-8D71-233F-D078-D320BE1E028F}"/>
              </a:ext>
            </a:extLst>
          </p:cNvPr>
          <p:cNvSpPr txBox="1"/>
          <p:nvPr/>
        </p:nvSpPr>
        <p:spPr>
          <a:xfrm>
            <a:off x="8798447" y="3491352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nterpretable</a:t>
            </a:r>
            <a:r>
              <a:rPr lang="zh-CN" alt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FA25CCB-C27C-3322-8F7E-B34040DB3ADE}"/>
              </a:ext>
            </a:extLst>
          </p:cNvPr>
          <p:cNvSpPr txBox="1"/>
          <p:nvPr/>
        </p:nvSpPr>
        <p:spPr>
          <a:xfrm>
            <a:off x="2875936" y="6018516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nterpretable</a:t>
            </a:r>
            <a:r>
              <a:rPr lang="zh-CN" alt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53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Robustness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Performance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506ED13-CE33-F427-65AF-04E61BE0F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6"/>
          <a:stretch/>
        </p:blipFill>
        <p:spPr>
          <a:xfrm>
            <a:off x="293867" y="1361194"/>
            <a:ext cx="3205143" cy="2104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8C6A2A-6D9F-A9E3-663D-E9192F586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33" y="3749547"/>
            <a:ext cx="7772400" cy="22766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FE77A3-0872-343B-A49D-44A68033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/>
          <a:stretch/>
        </p:blipFill>
        <p:spPr>
          <a:xfrm>
            <a:off x="187524" y="3608374"/>
            <a:ext cx="3226860" cy="20825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3C0F2B6-0500-A7F0-A0F4-156B0B636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33" y="1154436"/>
            <a:ext cx="7772400" cy="218720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C2B7396-DF32-335C-3A91-FF67355D7EC2}"/>
              </a:ext>
            </a:extLst>
          </p:cNvPr>
          <p:cNvSpPr txBox="1"/>
          <p:nvPr/>
        </p:nvSpPr>
        <p:spPr>
          <a:xfrm>
            <a:off x="4697726" y="5902195"/>
            <a:ext cx="5847966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Network(</a:t>
            </a:r>
            <a:r>
              <a:rPr lang="en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PINN)</a:t>
            </a:r>
            <a:r>
              <a:rPr lang="en-US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Grey box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55A54B-CCAC-6E59-A6E4-C19AAD57D07E}"/>
              </a:ext>
            </a:extLst>
          </p:cNvPr>
          <p:cNvSpPr txBox="1"/>
          <p:nvPr/>
        </p:nvSpPr>
        <p:spPr>
          <a:xfrm>
            <a:off x="4656384" y="3344976"/>
            <a:ext cx="5898304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ResidualAttentionNN</a:t>
            </a:r>
            <a:r>
              <a:rPr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Black box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137077-E95C-024B-638F-02FAE85C5540}"/>
              </a:ext>
            </a:extLst>
          </p:cNvPr>
          <p:cNvSpPr txBox="1"/>
          <p:nvPr/>
        </p:nvSpPr>
        <p:spPr>
          <a:xfrm>
            <a:off x="677800" y="5638985"/>
            <a:ext cx="2736584" cy="3992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</a:t>
            </a:r>
            <a:r>
              <a:rPr lang="zh-CN" altLang="en-US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 Process </a:t>
            </a: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2F95AC8-BB56-CE8D-B9E3-472DFBF3666E}"/>
              </a:ext>
            </a:extLst>
          </p:cNvPr>
          <p:cNvCxnSpPr>
            <a:cxnSpLocks/>
          </p:cNvCxnSpPr>
          <p:nvPr/>
        </p:nvCxnSpPr>
        <p:spPr>
          <a:xfrm>
            <a:off x="3904660" y="1361194"/>
            <a:ext cx="6760" cy="46756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88051EE-CE65-5694-8A4B-10896472C63D}"/>
              </a:ext>
            </a:extLst>
          </p:cNvPr>
          <p:cNvGrpSpPr/>
          <p:nvPr/>
        </p:nvGrpSpPr>
        <p:grpSpPr>
          <a:xfrm>
            <a:off x="10687983" y="5945678"/>
            <a:ext cx="1271985" cy="360000"/>
            <a:chOff x="2557850" y="5959222"/>
            <a:chExt cx="1271985" cy="360000"/>
          </a:xfrm>
        </p:grpSpPr>
        <p:sp>
          <p:nvSpPr>
            <p:cNvPr id="34" name="五角星 33">
              <a:extLst>
                <a:ext uri="{FF2B5EF4-FFF2-40B4-BE49-F238E27FC236}">
                  <a16:creationId xmlns:a16="http://schemas.microsoft.com/office/drawing/2014/main" id="{89BCF080-2CDB-93EC-FA8C-D4666D925E45}"/>
                </a:ext>
              </a:extLst>
            </p:cNvPr>
            <p:cNvSpPr/>
            <p:nvPr/>
          </p:nvSpPr>
          <p:spPr>
            <a:xfrm>
              <a:off x="2557850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五角星 34">
              <a:extLst>
                <a:ext uri="{FF2B5EF4-FFF2-40B4-BE49-F238E27FC236}">
                  <a16:creationId xmlns:a16="http://schemas.microsoft.com/office/drawing/2014/main" id="{AC3871F2-0B51-BCB8-DBC0-FAA3B92CA5B3}"/>
                </a:ext>
              </a:extLst>
            </p:cNvPr>
            <p:cNvSpPr/>
            <p:nvPr/>
          </p:nvSpPr>
          <p:spPr>
            <a:xfrm>
              <a:off x="3469835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五角星 35">
              <a:extLst>
                <a:ext uri="{FF2B5EF4-FFF2-40B4-BE49-F238E27FC236}">
                  <a16:creationId xmlns:a16="http://schemas.microsoft.com/office/drawing/2014/main" id="{C6C1DEF2-60D7-BBF6-6A08-7B25DB97D95F}"/>
                </a:ext>
              </a:extLst>
            </p:cNvPr>
            <p:cNvSpPr/>
            <p:nvPr/>
          </p:nvSpPr>
          <p:spPr>
            <a:xfrm>
              <a:off x="3014964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ADA5B89-DF8E-192C-3EE3-72567575EE7E}"/>
              </a:ext>
            </a:extLst>
          </p:cNvPr>
          <p:cNvGrpSpPr/>
          <p:nvPr/>
        </p:nvGrpSpPr>
        <p:grpSpPr>
          <a:xfrm>
            <a:off x="10842539" y="3344976"/>
            <a:ext cx="817114" cy="360000"/>
            <a:chOff x="2557850" y="5959222"/>
            <a:chExt cx="817114" cy="360000"/>
          </a:xfrm>
        </p:grpSpPr>
        <p:sp>
          <p:nvSpPr>
            <p:cNvPr id="38" name="五角星 37">
              <a:extLst>
                <a:ext uri="{FF2B5EF4-FFF2-40B4-BE49-F238E27FC236}">
                  <a16:creationId xmlns:a16="http://schemas.microsoft.com/office/drawing/2014/main" id="{46C2BBB9-D384-6683-0D30-BE26DACADAC9}"/>
                </a:ext>
              </a:extLst>
            </p:cNvPr>
            <p:cNvSpPr/>
            <p:nvPr/>
          </p:nvSpPr>
          <p:spPr>
            <a:xfrm>
              <a:off x="2557850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五角星 39">
              <a:extLst>
                <a:ext uri="{FF2B5EF4-FFF2-40B4-BE49-F238E27FC236}">
                  <a16:creationId xmlns:a16="http://schemas.microsoft.com/office/drawing/2014/main" id="{EEB83AA8-E001-FCFF-A8F8-0C638F00312D}"/>
                </a:ext>
              </a:extLst>
            </p:cNvPr>
            <p:cNvSpPr/>
            <p:nvPr/>
          </p:nvSpPr>
          <p:spPr>
            <a:xfrm>
              <a:off x="3014964" y="5959222"/>
              <a:ext cx="360000" cy="36000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58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Robustness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Performance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CE6570-BF21-1728-7C57-627A97FBC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00" y="1505283"/>
            <a:ext cx="6988944" cy="455113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DF61A7-91CA-337A-0C0D-F530BFFF5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97481"/>
              </p:ext>
            </p:extLst>
          </p:nvPr>
        </p:nvGraphicFramePr>
        <p:xfrm>
          <a:off x="259762" y="1257633"/>
          <a:ext cx="4656325" cy="24495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6553">
                  <a:extLst>
                    <a:ext uri="{9D8B030D-6E8A-4147-A177-3AD203B41FA5}">
                      <a16:colId xmlns:a16="http://schemas.microsoft.com/office/drawing/2014/main" val="1401346021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2328116088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3799790887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195798406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363772212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Physical-informed Neural</a:t>
                      </a:r>
                      <a:r>
                        <a:rPr lang="zh-CN" altLang="en-US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Network(</a:t>
                      </a:r>
                      <a:r>
                        <a:rPr lang="en" altLang="zh-CN" sz="1200" b="1" i="0" u="none" strike="noStrike" dirty="0">
                          <a:solidFill>
                            <a:srgbClr val="00546A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PINN)</a:t>
                      </a:r>
                      <a:r>
                        <a:rPr lang="en-US" altLang="zh-CN" sz="1200" b="1" i="0" u="none" strike="noStrike" dirty="0">
                          <a:solidFill>
                            <a:srgbClr val="00546A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Grey box </a:t>
                      </a: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Robustness</a:t>
                      </a:r>
                      <a:r>
                        <a:rPr lang="zh-CN" altLang="en-US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Performance for u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40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r>
                        <a:rPr lang="zh-CN" altLang="en-US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MAPE(%)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2.1134398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0.00459722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0.00331979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0.3335031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2.1134398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0.00459722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0.00331979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0.3335031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40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2.1134398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0.00459722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0.00331979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0.3335031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2.1134398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0.00459722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0.00331979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0.3335031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2908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7DAEF99-0E35-4ACB-525B-458EB9721B49}"/>
              </a:ext>
            </a:extLst>
          </p:cNvPr>
          <p:cNvSpPr txBox="1"/>
          <p:nvPr/>
        </p:nvSpPr>
        <p:spPr>
          <a:xfrm>
            <a:off x="5897459" y="6026198"/>
            <a:ext cx="5847966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1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Network(</a:t>
            </a:r>
            <a:r>
              <a:rPr lang="en" altLang="zh-CN" sz="1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PINN)</a:t>
            </a:r>
            <a:r>
              <a:rPr lang="en-US" altLang="zh-CN" sz="1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Grey box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Robustness</a:t>
            </a:r>
            <a:r>
              <a:rPr lang="zh-CN" altLang="en-US" sz="1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Performance for u, v, yaw</a:t>
            </a:r>
            <a:r>
              <a:rPr lang="en-US" altLang="zh-CN" sz="14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1B78043-83BB-54FD-3637-58B19B653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34966"/>
              </p:ext>
            </p:extLst>
          </p:nvPr>
        </p:nvGraphicFramePr>
        <p:xfrm>
          <a:off x="259763" y="4040709"/>
          <a:ext cx="4656325" cy="2362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6553">
                  <a:extLst>
                    <a:ext uri="{9D8B030D-6E8A-4147-A177-3AD203B41FA5}">
                      <a16:colId xmlns:a16="http://schemas.microsoft.com/office/drawing/2014/main" val="1401346021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2328116088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3799790887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195798406"/>
                    </a:ext>
                  </a:extLst>
                </a:gridCol>
                <a:gridCol w="869943">
                  <a:extLst>
                    <a:ext uri="{9D8B030D-6E8A-4147-A177-3AD203B41FA5}">
                      <a16:colId xmlns:a16="http://schemas.microsoft.com/office/drawing/2014/main" val="363772212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i="0" u="none" strike="noStrike" dirty="0">
                          <a:solidFill>
                            <a:srgbClr val="00546A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ResidualAttentionNN</a:t>
                      </a:r>
                      <a:r>
                        <a:rPr lang="en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</a:t>
                      </a:r>
                      <a:r>
                        <a:rPr lang="en-US" altLang="zh-CN" sz="1200" b="1" dirty="0">
                          <a:solidFill>
                            <a:srgbClr val="00546A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-Correction) – Black box </a:t>
                      </a: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Robustness</a:t>
                      </a:r>
                      <a:r>
                        <a:rPr lang="zh-CN" altLang="en-US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kern="1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Performance for u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40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r>
                        <a:rPr lang="zh-CN" altLang="en-US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MAPE(%)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2.4882205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0.004988212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0.00398339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0.39763698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5.6499066</a:t>
                      </a:r>
                    </a:p>
                    <a:p>
                      <a:pPr algn="ctr"/>
                      <a:r>
                        <a:rPr lang="en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e-05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0.00751659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0.00599381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0.59817094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40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0.00010058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0.01002912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0.00798836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0.797843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zh-CN" altLang="en-US" sz="12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0.0001593</a:t>
                      </a:r>
                      <a:endParaRPr lang="en" altLang="zh-CN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0.01262145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0.01006661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1.003022</a:t>
                      </a:r>
                      <a:endParaRPr lang="zh-CN" altLang="en-US" sz="10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29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36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3D7988-297C-C072-C258-5CBA96998929}"/>
              </a:ext>
            </a:extLst>
          </p:cNvPr>
          <p:cNvGrpSpPr/>
          <p:nvPr/>
        </p:nvGrpSpPr>
        <p:grpSpPr>
          <a:xfrm>
            <a:off x="227765" y="1020654"/>
            <a:ext cx="7040513" cy="5525262"/>
            <a:chOff x="227765" y="1140516"/>
            <a:chExt cx="7040513" cy="55252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AD2966-8238-998E-C91F-68B8BCFA9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65" y="1140516"/>
              <a:ext cx="2454302" cy="179610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3F745A-81C4-3A8D-35D4-A60C9B96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07" y="2927788"/>
              <a:ext cx="6827422" cy="188725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12AEF55-49B4-8D96-B261-E69638510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34" y="4744927"/>
              <a:ext cx="6663484" cy="192085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A0B3482-5F56-8A93-820D-6A0BA9E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411" y="1145347"/>
              <a:ext cx="2454302" cy="179610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5D65FCB-F68A-B2A5-5088-3623978AA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976" y="1179262"/>
              <a:ext cx="2454302" cy="1796103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3.3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Generalization ability of the model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28588" y="6486833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45DDD39-4337-9C37-F001-4DBCC8AE6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31353"/>
              </p:ext>
            </p:extLst>
          </p:nvPr>
        </p:nvGraphicFramePr>
        <p:xfrm>
          <a:off x="7749578" y="4818263"/>
          <a:ext cx="4184667" cy="14638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6419">
                  <a:extLst>
                    <a:ext uri="{9D8B030D-6E8A-4147-A177-3AD203B41FA5}">
                      <a16:colId xmlns:a16="http://schemas.microsoft.com/office/drawing/2014/main" val="3986422963"/>
                    </a:ext>
                  </a:extLst>
                </a:gridCol>
                <a:gridCol w="2748248">
                  <a:extLst>
                    <a:ext uri="{9D8B030D-6E8A-4147-A177-3AD203B41FA5}">
                      <a16:colId xmlns:a16="http://schemas.microsoft.com/office/drawing/2014/main" val="2818034915"/>
                    </a:ext>
                  </a:extLst>
                </a:gridCol>
              </a:tblGrid>
              <a:tr h="288855"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Maneuver</a:t>
                      </a:r>
                      <a:endParaRPr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18490"/>
                  </a:ext>
                </a:extLst>
              </a:tr>
              <a:tr h="649923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Training-set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z1001, z1005, z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010P, z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1010s</a:t>
                      </a:r>
                      <a:r>
                        <a:rPr lang="zh-CN" altLang="en-US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z1501,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6289"/>
                  </a:ext>
                </a:extLst>
              </a:tr>
              <a:tr h="448173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Testing-set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z3505 </a:t>
                      </a:r>
                      <a:endParaRPr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1239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8D303845-9D31-73A0-84E7-5D30E2988D3D}"/>
              </a:ext>
            </a:extLst>
          </p:cNvPr>
          <p:cNvSpPr txBox="1"/>
          <p:nvPr/>
        </p:nvSpPr>
        <p:spPr>
          <a:xfrm>
            <a:off x="7187359" y="1686090"/>
            <a:ext cx="4706946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ResidualAttentionNN</a:t>
            </a:r>
            <a:r>
              <a:rPr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(Pure Data Driven) 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Black box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901910-E1C1-3862-AE75-C7EC155B6CC6}"/>
              </a:ext>
            </a:extLst>
          </p:cNvPr>
          <p:cNvSpPr txBox="1"/>
          <p:nvPr/>
        </p:nvSpPr>
        <p:spPr>
          <a:xfrm>
            <a:off x="7228588" y="3548544"/>
            <a:ext cx="4608415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Physical-informed Neural</a:t>
            </a:r>
            <a:r>
              <a:rPr lang="zh-CN" altLang="en-US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Network(</a:t>
            </a:r>
            <a:r>
              <a:rPr lang="en" altLang="zh-CN" sz="18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PINN)</a:t>
            </a:r>
            <a:r>
              <a:rPr lang="en-US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Grey box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A30CFE-4CC0-EE5C-15A6-C883B5FFC49D}"/>
              </a:ext>
            </a:extLst>
          </p:cNvPr>
          <p:cNvSpPr txBox="1"/>
          <p:nvPr/>
        </p:nvSpPr>
        <p:spPr>
          <a:xfrm>
            <a:off x="758410" y="6441350"/>
            <a:ext cx="5898304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ResidualAttentionNN</a:t>
            </a:r>
            <a:r>
              <a:rPr lang="en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r>
              <a:rPr lang="en-US" altLang="zh-CN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Black box </a:t>
            </a:r>
          </a:p>
        </p:txBody>
      </p:sp>
    </p:spTree>
    <p:extLst>
      <p:ext uri="{BB962C8B-B14F-4D97-AF65-F5344CB8AC3E}">
        <p14:creationId xmlns:p14="http://schemas.microsoft.com/office/powerpoint/2010/main" val="416630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Engine Model Design 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A1D4D0-9AB5-216E-976F-B91686A4888D}"/>
              </a:ext>
            </a:extLst>
          </p:cNvPr>
          <p:cNvSpPr txBox="1"/>
          <p:nvPr/>
        </p:nvSpPr>
        <p:spPr>
          <a:xfrm>
            <a:off x="187523" y="1029545"/>
            <a:ext cx="8040109" cy="2524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Ship motion model to </a:t>
            </a:r>
            <a:r>
              <a:rPr lang="en-US" altLang="zh-CN" sz="2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Engine Model: </a:t>
            </a:r>
            <a:endParaRPr lang="en" altLang="zh-CN" sz="2400" b="1" i="0" u="none" strike="noStrike" dirty="0">
              <a:solidFill>
                <a:srgbClr val="00546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speed u, lateral speed v, yaw rate r, propeller speed Np as inputs.</a:t>
            </a:r>
          </a:p>
          <a:p>
            <a:pPr marL="457200" indent="-4572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by physical formula, propeller torque Tp and main engine power P_engine,  thus realizing the natural transition from the motion state to the fuel consumption model.</a:t>
            </a: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9F6ACFA-1F3B-EB0C-5CB2-8A2C34010CAF}"/>
              </a:ext>
            </a:extLst>
          </p:cNvPr>
          <p:cNvGrpSpPr/>
          <p:nvPr/>
        </p:nvGrpSpPr>
        <p:grpSpPr>
          <a:xfrm>
            <a:off x="1796382" y="3429000"/>
            <a:ext cx="8599236" cy="3088422"/>
            <a:chOff x="1202268" y="3424162"/>
            <a:chExt cx="8599236" cy="3088422"/>
          </a:xfrm>
        </p:grpSpPr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D6259EB9-7D92-FE4E-0C6D-DE4ABEDEC6AD}"/>
                </a:ext>
              </a:extLst>
            </p:cNvPr>
            <p:cNvSpPr/>
            <p:nvPr/>
          </p:nvSpPr>
          <p:spPr>
            <a:xfrm>
              <a:off x="2390497" y="3554067"/>
              <a:ext cx="1330324" cy="2487158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nterpretable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zh-CN" altLang="en-US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" altLang="zh-CN" sz="1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B332615-E3F3-9FED-5E1A-8AD20C831177}"/>
                </a:ext>
              </a:extLst>
            </p:cNvPr>
            <p:cNvSpPr/>
            <p:nvPr/>
          </p:nvSpPr>
          <p:spPr>
            <a:xfrm>
              <a:off x="1591746" y="3690424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5A5BC14-DE43-37CF-C785-75199BC80455}"/>
                </a:ext>
              </a:extLst>
            </p:cNvPr>
            <p:cNvSpPr/>
            <p:nvPr/>
          </p:nvSpPr>
          <p:spPr>
            <a:xfrm>
              <a:off x="1591746" y="4256891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2C659F4A-941B-ACF5-2E21-125770416529}"/>
                    </a:ext>
                  </a:extLst>
                </p:cNvPr>
                <p:cNvSpPr/>
                <p:nvPr/>
              </p:nvSpPr>
              <p:spPr>
                <a:xfrm>
                  <a:off x="1591746" y="4853546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2C659F4A-941B-ACF5-2E21-1257704165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746" y="4853546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 l="-8824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46E61DE-A193-14C6-E5E8-4A8A9FF430A2}"/>
                </a:ext>
              </a:extLst>
            </p:cNvPr>
            <p:cNvSpPr/>
            <p:nvPr/>
          </p:nvSpPr>
          <p:spPr>
            <a:xfrm>
              <a:off x="1591746" y="5552598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CDA83E9-9251-FAC0-70C1-E5E16B251897}"/>
                </a:ext>
              </a:extLst>
            </p:cNvPr>
            <p:cNvSpPr txBox="1"/>
            <p:nvPr/>
          </p:nvSpPr>
          <p:spPr>
            <a:xfrm>
              <a:off x="1586523" y="5154925"/>
              <a:ext cx="56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91617BD9-59DB-0A5E-9432-CC8A321F1793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1987746" y="3888424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A8B9A7F1-8474-C758-B64C-DCF53456ED76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1987746" y="4454891"/>
              <a:ext cx="372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2CFB9E4F-1A52-25F4-7B8D-B6C664185D6A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1987746" y="5051546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674A39A6-8FBA-5E2D-B0E6-3901A016CA21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1987746" y="5750598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>
              <a:extLst>
                <a:ext uri="{FF2B5EF4-FFF2-40B4-BE49-F238E27FC236}">
                  <a16:creationId xmlns:a16="http://schemas.microsoft.com/office/drawing/2014/main" id="{617E25CF-C8E9-2865-F208-B9CB5E02CFB4}"/>
                </a:ext>
              </a:extLst>
            </p:cNvPr>
            <p:cNvSpPr/>
            <p:nvPr/>
          </p:nvSpPr>
          <p:spPr>
            <a:xfrm>
              <a:off x="4777846" y="3554067"/>
              <a:ext cx="1299370" cy="2388653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Equations</a:t>
              </a:r>
              <a:endParaRPr lang="en" altLang="zh-CN" sz="16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2D2B144-E9CF-F536-F85D-139E3A15E836}"/>
                    </a:ext>
                  </a:extLst>
                </p:cNvPr>
                <p:cNvSpPr/>
                <p:nvPr/>
              </p:nvSpPr>
              <p:spPr>
                <a:xfrm>
                  <a:off x="4129367" y="3716384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2D2B144-E9CF-F536-F85D-139E3A15E8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367" y="3716384"/>
                  <a:ext cx="396000" cy="396000"/>
                </a:xfrm>
                <a:prstGeom prst="ellipse">
                  <a:avLst/>
                </a:prstGeom>
                <a:blipFill>
                  <a:blip r:embed="rId5"/>
                  <a:stretch>
                    <a:fillRect l="-9091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F238D93C-F583-691A-507F-ACD8BE8ED866}"/>
                    </a:ext>
                  </a:extLst>
                </p:cNvPr>
                <p:cNvSpPr/>
                <p:nvPr/>
              </p:nvSpPr>
              <p:spPr>
                <a:xfrm>
                  <a:off x="4128826" y="4385977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F238D93C-F583-691A-507F-ACD8BE8ED8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826" y="4385977"/>
                  <a:ext cx="396000" cy="396000"/>
                </a:xfrm>
                <a:prstGeom prst="ellipse">
                  <a:avLst/>
                </a:prstGeom>
                <a:blipFill>
                  <a:blip r:embed="rId6"/>
                  <a:stretch>
                    <a:fillRect l="-9091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BBF714C2-C1FA-C647-F827-3AD243A71946}"/>
                    </a:ext>
                  </a:extLst>
                </p:cNvPr>
                <p:cNvSpPr/>
                <p:nvPr/>
              </p:nvSpPr>
              <p:spPr>
                <a:xfrm>
                  <a:off x="4129367" y="5022661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BBF714C2-C1FA-C647-F827-3AD243A71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367" y="5022661"/>
                  <a:ext cx="396000" cy="396000"/>
                </a:xfrm>
                <a:prstGeom prst="ellipse">
                  <a:avLst/>
                </a:prstGeom>
                <a:blipFill>
                  <a:blip r:embed="rId7"/>
                  <a:stretch>
                    <a:fillRect l="-606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ED2E92AE-DC4E-1C3B-E706-69AA3810FEA4}"/>
                </a:ext>
              </a:extLst>
            </p:cNvPr>
            <p:cNvCxnSpPr>
              <a:cxnSpLocks/>
            </p:cNvCxnSpPr>
            <p:nvPr/>
          </p:nvCxnSpPr>
          <p:spPr>
            <a:xfrm>
              <a:off x="3742247" y="3912007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>
              <a:extLst>
                <a:ext uri="{FF2B5EF4-FFF2-40B4-BE49-F238E27FC236}">
                  <a16:creationId xmlns:a16="http://schemas.microsoft.com/office/drawing/2014/main" id="{F9EC1BE3-598E-059A-A415-5674AE0DE22F}"/>
                </a:ext>
              </a:extLst>
            </p:cNvPr>
            <p:cNvCxnSpPr>
              <a:cxnSpLocks/>
            </p:cNvCxnSpPr>
            <p:nvPr/>
          </p:nvCxnSpPr>
          <p:spPr>
            <a:xfrm>
              <a:off x="3742247" y="5218284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78981C88-41F4-B112-8FD5-5E2F39941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55" y="4595221"/>
              <a:ext cx="365724" cy="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EF3CA9E5-4DC8-6579-B25A-ABAF7E28CD0A}"/>
                </a:ext>
              </a:extLst>
            </p:cNvPr>
            <p:cNvCxnSpPr>
              <a:cxnSpLocks/>
              <a:stCxn id="94" idx="6"/>
            </p:cNvCxnSpPr>
            <p:nvPr/>
          </p:nvCxnSpPr>
          <p:spPr>
            <a:xfrm>
              <a:off x="4525367" y="3914384"/>
              <a:ext cx="237057" cy="4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A3014439-4608-8A5D-2B0E-714FEA9BF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2004" y="5198878"/>
              <a:ext cx="230420" cy="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F42524DB-57C7-63C3-C55B-FA42289F154F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>
              <a:off x="4524826" y="4583977"/>
              <a:ext cx="253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610610AA-A212-0650-3CBB-7E00B20C266F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7609331" y="4781977"/>
              <a:ext cx="207554" cy="3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圆角矩形 131">
              <a:extLst>
                <a:ext uri="{FF2B5EF4-FFF2-40B4-BE49-F238E27FC236}">
                  <a16:creationId xmlns:a16="http://schemas.microsoft.com/office/drawing/2014/main" id="{341F0893-CD9E-496C-AADD-188EF809D65C}"/>
                </a:ext>
              </a:extLst>
            </p:cNvPr>
            <p:cNvSpPr/>
            <p:nvPr/>
          </p:nvSpPr>
          <p:spPr>
            <a:xfrm>
              <a:off x="7816885" y="3867126"/>
              <a:ext cx="821494" cy="182970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Simple</a:t>
              </a:r>
            </a:p>
            <a:p>
              <a:pPr algn="ctr"/>
              <a:r>
                <a:rPr kumimoji="1" lang="en-US" altLang="zh-CN" sz="14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endParaRPr kumimoji="1" lang="zh-CN" altLang="en-US" sz="14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圆角矩形 132">
              <a:extLst>
                <a:ext uri="{FF2B5EF4-FFF2-40B4-BE49-F238E27FC236}">
                  <a16:creationId xmlns:a16="http://schemas.microsoft.com/office/drawing/2014/main" id="{4D316C42-ACA8-3F7F-BC73-9FEDAAB70531}"/>
                </a:ext>
              </a:extLst>
            </p:cNvPr>
            <p:cNvSpPr/>
            <p:nvPr/>
          </p:nvSpPr>
          <p:spPr>
            <a:xfrm>
              <a:off x="8843157" y="5850257"/>
              <a:ext cx="795240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17FFDC85-F6F7-A2AA-B3F9-A6035EDF9338}"/>
                </a:ext>
              </a:extLst>
            </p:cNvPr>
            <p:cNvCxnSpPr>
              <a:cxnSpLocks/>
              <a:stCxn id="141" idx="2"/>
              <a:endCxn id="133" idx="0"/>
            </p:cNvCxnSpPr>
            <p:nvPr/>
          </p:nvCxnSpPr>
          <p:spPr>
            <a:xfrm>
              <a:off x="9240777" y="5015117"/>
              <a:ext cx="0" cy="83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>
              <a:extLst>
                <a:ext uri="{FF2B5EF4-FFF2-40B4-BE49-F238E27FC236}">
                  <a16:creationId xmlns:a16="http://schemas.microsoft.com/office/drawing/2014/main" id="{4F5BD3B2-5360-1B09-E15C-F4FFA026880A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7616161" y="4128723"/>
              <a:ext cx="2007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箭头连接符 135">
              <a:extLst>
                <a:ext uri="{FF2B5EF4-FFF2-40B4-BE49-F238E27FC236}">
                  <a16:creationId xmlns:a16="http://schemas.microsoft.com/office/drawing/2014/main" id="{D06B23F7-C7C0-6466-C4D0-2E0677AE9C1C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7609331" y="5444916"/>
              <a:ext cx="20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肘形连接符 136">
              <a:extLst>
                <a:ext uri="{FF2B5EF4-FFF2-40B4-BE49-F238E27FC236}">
                  <a16:creationId xmlns:a16="http://schemas.microsoft.com/office/drawing/2014/main" id="{B4784262-5D41-A129-95F7-4727B05E7E06}"/>
                </a:ext>
              </a:extLst>
            </p:cNvPr>
            <p:cNvCxnSpPr>
              <a:cxnSpLocks/>
              <a:stCxn id="133" idx="1"/>
              <a:endCxn id="132" idx="2"/>
            </p:cNvCxnSpPr>
            <p:nvPr/>
          </p:nvCxnSpPr>
          <p:spPr>
            <a:xfrm rot="10800000">
              <a:off x="8227633" y="5696827"/>
              <a:ext cx="615525" cy="42343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圆角矩形 137">
              <a:extLst>
                <a:ext uri="{FF2B5EF4-FFF2-40B4-BE49-F238E27FC236}">
                  <a16:creationId xmlns:a16="http://schemas.microsoft.com/office/drawing/2014/main" id="{7D6AB07C-8637-98A0-3814-8206963CDB85}"/>
                </a:ext>
              </a:extLst>
            </p:cNvPr>
            <p:cNvSpPr/>
            <p:nvPr/>
          </p:nvSpPr>
          <p:spPr>
            <a:xfrm>
              <a:off x="6752161" y="3894723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</a:t>
              </a:r>
            </a:p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圆角矩形 138">
              <a:extLst>
                <a:ext uri="{FF2B5EF4-FFF2-40B4-BE49-F238E27FC236}">
                  <a16:creationId xmlns:a16="http://schemas.microsoft.com/office/drawing/2014/main" id="{6A86A487-9E55-6C8D-3087-6218016A457B}"/>
                </a:ext>
              </a:extLst>
            </p:cNvPr>
            <p:cNvSpPr/>
            <p:nvPr/>
          </p:nvSpPr>
          <p:spPr>
            <a:xfrm>
              <a:off x="6745331" y="5210916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MCR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圆角矩形 139">
              <a:extLst>
                <a:ext uri="{FF2B5EF4-FFF2-40B4-BE49-F238E27FC236}">
                  <a16:creationId xmlns:a16="http://schemas.microsoft.com/office/drawing/2014/main" id="{C6D8D896-BEC4-F924-1697-5B6969CDD33B}"/>
                </a:ext>
              </a:extLst>
            </p:cNvPr>
            <p:cNvSpPr/>
            <p:nvPr/>
          </p:nvSpPr>
          <p:spPr>
            <a:xfrm>
              <a:off x="6752161" y="4552781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Speed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圆角矩形 140">
              <a:extLst>
                <a:ext uri="{FF2B5EF4-FFF2-40B4-BE49-F238E27FC236}">
                  <a16:creationId xmlns:a16="http://schemas.microsoft.com/office/drawing/2014/main" id="{EA8E286B-930F-01A0-E225-A406B164BE22}"/>
                </a:ext>
              </a:extLst>
            </p:cNvPr>
            <p:cNvSpPr/>
            <p:nvPr/>
          </p:nvSpPr>
          <p:spPr>
            <a:xfrm>
              <a:off x="8795103" y="4535710"/>
              <a:ext cx="891348" cy="4794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SFOC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3" name="肘形连接符 142">
              <a:extLst>
                <a:ext uri="{FF2B5EF4-FFF2-40B4-BE49-F238E27FC236}">
                  <a16:creationId xmlns:a16="http://schemas.microsoft.com/office/drawing/2014/main" id="{E2A69E39-8E93-8A3A-B74E-6BFA5864565D}"/>
                </a:ext>
              </a:extLst>
            </p:cNvPr>
            <p:cNvCxnSpPr>
              <a:stCxn id="87" idx="4"/>
            </p:cNvCxnSpPr>
            <p:nvPr/>
          </p:nvCxnSpPr>
          <p:spPr>
            <a:xfrm rot="5400000" flipH="1" flipV="1">
              <a:off x="3166739" y="4337492"/>
              <a:ext cx="234113" cy="2988100"/>
            </a:xfrm>
            <a:prstGeom prst="bentConnector4">
              <a:avLst>
                <a:gd name="adj1" fmla="val -97645"/>
                <a:gd name="adj2" fmla="val 857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箭头连接符 146">
              <a:extLst>
                <a:ext uri="{FF2B5EF4-FFF2-40B4-BE49-F238E27FC236}">
                  <a16:creationId xmlns:a16="http://schemas.microsoft.com/office/drawing/2014/main" id="{56492E53-91FD-EFD2-9EA9-D9D1179E214B}"/>
                </a:ext>
              </a:extLst>
            </p:cNvPr>
            <p:cNvCxnSpPr>
              <a:cxnSpLocks/>
              <a:endCxn id="138" idx="1"/>
            </p:cNvCxnSpPr>
            <p:nvPr/>
          </p:nvCxnSpPr>
          <p:spPr>
            <a:xfrm flipV="1">
              <a:off x="6107917" y="4128723"/>
              <a:ext cx="644244" cy="6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肘形连接符 148">
              <a:extLst>
                <a:ext uri="{FF2B5EF4-FFF2-40B4-BE49-F238E27FC236}">
                  <a16:creationId xmlns:a16="http://schemas.microsoft.com/office/drawing/2014/main" id="{2EFFC208-4C24-8289-05AE-5446F357E5F1}"/>
                </a:ext>
              </a:extLst>
            </p:cNvPr>
            <p:cNvCxnSpPr>
              <a:cxnSpLocks/>
              <a:stCxn id="87" idx="4"/>
              <a:endCxn id="140" idx="1"/>
            </p:cNvCxnSpPr>
            <p:nvPr/>
          </p:nvCxnSpPr>
          <p:spPr>
            <a:xfrm rot="5400000" flipH="1" flipV="1">
              <a:off x="3690044" y="2886482"/>
              <a:ext cx="1161817" cy="4962415"/>
            </a:xfrm>
            <a:prstGeom prst="bentConnector4">
              <a:avLst>
                <a:gd name="adj1" fmla="val -19676"/>
                <a:gd name="adj2" fmla="val 923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圆角矩形 156">
              <a:extLst>
                <a:ext uri="{FF2B5EF4-FFF2-40B4-BE49-F238E27FC236}">
                  <a16:creationId xmlns:a16="http://schemas.microsoft.com/office/drawing/2014/main" id="{A276C775-C046-A939-6B3B-DD45B2440390}"/>
                </a:ext>
              </a:extLst>
            </p:cNvPr>
            <p:cNvSpPr/>
            <p:nvPr/>
          </p:nvSpPr>
          <p:spPr>
            <a:xfrm>
              <a:off x="1202268" y="3424162"/>
              <a:ext cx="8599236" cy="3088422"/>
            </a:xfrm>
            <a:prstGeom prst="roundRect">
              <a:avLst>
                <a:gd name="adj" fmla="val 5364"/>
              </a:avLst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8" name="直线箭头连接符 157">
              <a:extLst>
                <a:ext uri="{FF2B5EF4-FFF2-40B4-BE49-F238E27FC236}">
                  <a16:creationId xmlns:a16="http://schemas.microsoft.com/office/drawing/2014/main" id="{E0236ADE-10BA-FD71-EC56-5E9378210C71}"/>
                </a:ext>
              </a:extLst>
            </p:cNvPr>
            <p:cNvCxnSpPr>
              <a:cxnSpLocks/>
              <a:stCxn id="132" idx="3"/>
              <a:endCxn id="141" idx="1"/>
            </p:cNvCxnSpPr>
            <p:nvPr/>
          </p:nvCxnSpPr>
          <p:spPr>
            <a:xfrm flipV="1">
              <a:off x="8638379" y="4775414"/>
              <a:ext cx="156724" cy="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17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099ECC3-4B2C-06EA-E1FB-D6672DCC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15" y="1086694"/>
            <a:ext cx="4956719" cy="2871860"/>
          </a:xfrm>
          <a:prstGeom prst="rect">
            <a:avLst/>
          </a:prstGeom>
          <a:ln>
            <a:noFill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6D35696-6009-84B7-BB3C-760465596BB2}"/>
              </a:ext>
            </a:extLst>
          </p:cNvPr>
          <p:cNvGrpSpPr/>
          <p:nvPr/>
        </p:nvGrpSpPr>
        <p:grpSpPr>
          <a:xfrm>
            <a:off x="451348" y="3636538"/>
            <a:ext cx="4800600" cy="1577548"/>
            <a:chOff x="136723" y="4157824"/>
            <a:chExt cx="4800600" cy="157754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171C7F4-83EC-3E99-5975-4EF819FC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23" y="4178645"/>
              <a:ext cx="2425700" cy="4953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C57988E-CBA8-05D3-CC6F-91D4E7A3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66" y="4696005"/>
              <a:ext cx="1473200" cy="6477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79C880D-A4CF-8730-1680-99C2AE65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23" y="5305392"/>
              <a:ext cx="4749800" cy="419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9006C73E-3E55-8EFE-EC47-8CA0759153DA}"/>
                </a:ext>
              </a:extLst>
            </p:cNvPr>
            <p:cNvSpPr/>
            <p:nvPr/>
          </p:nvSpPr>
          <p:spPr>
            <a:xfrm>
              <a:off x="167811" y="4157824"/>
              <a:ext cx="4769512" cy="157754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sz="4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Propeller to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Engine Model  	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F4163-8D9F-1B87-F2FD-E20A6AE0D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73" y="1793839"/>
            <a:ext cx="1803400" cy="4953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A368F60-36C5-A8B6-08BB-2C2CAFCA4F07}"/>
                  </a:ext>
                </a:extLst>
              </p:cNvPr>
              <p:cNvSpPr txBox="1"/>
              <p:nvPr/>
            </p:nvSpPr>
            <p:spPr>
              <a:xfrm>
                <a:off x="6146800" y="3975970"/>
                <a:ext cx="5854995" cy="377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zh-CN" altLang="en-US" sz="16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 −0.0119∙</m:t>
                      </m:r>
                      <m:sSup>
                        <m:sSupPr>
                          <m:ctrlPr>
                            <a:rPr lang="en-US" altLang="zh-CN" sz="16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zh-CN" altLang="en-US" sz="16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0.0074</m:t>
                      </m:r>
                      <m:r>
                        <a:rPr lang="zh-CN" altLang="en-US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− 0.0186∙</m:t>
                      </m:r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16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+ 0.0370</m:t>
                      </m:r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A368F60-36C5-A8B6-08BB-2C2CAFCA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975970"/>
                <a:ext cx="5854995" cy="377989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7EAF12FC-A436-F029-FEB9-FBF3AB6BCA0D}"/>
              </a:ext>
            </a:extLst>
          </p:cNvPr>
          <p:cNvGrpSpPr/>
          <p:nvPr/>
        </p:nvGrpSpPr>
        <p:grpSpPr>
          <a:xfrm>
            <a:off x="537411" y="1225274"/>
            <a:ext cx="1870964" cy="1835273"/>
            <a:chOff x="2265535" y="1682967"/>
            <a:chExt cx="1870964" cy="183527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816D95D-5BB7-3FF1-84EA-EFCCE5D5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052" y="1809592"/>
              <a:ext cx="1803400" cy="4953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CEE9C6D-3244-F2CF-6674-DD900D58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099" y="2310383"/>
              <a:ext cx="1803400" cy="4953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66CACF4-3055-78F6-EBA5-585C25A51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5" r="17472"/>
            <a:stretch/>
          </p:blipFill>
          <p:spPr>
            <a:xfrm>
              <a:off x="2333099" y="2933700"/>
              <a:ext cx="1296364" cy="4953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3AE00246-BB6D-6A8F-1AF3-7A00F746AA34}"/>
                </a:ext>
              </a:extLst>
            </p:cNvPr>
            <p:cNvSpPr/>
            <p:nvPr/>
          </p:nvSpPr>
          <p:spPr>
            <a:xfrm>
              <a:off x="2265535" y="1682967"/>
              <a:ext cx="1838770" cy="183527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上箭头 34">
            <a:extLst>
              <a:ext uri="{FF2B5EF4-FFF2-40B4-BE49-F238E27FC236}">
                <a16:creationId xmlns:a16="http://schemas.microsoft.com/office/drawing/2014/main" id="{07337722-DCEE-645E-05D1-A5AE46A91173}"/>
              </a:ext>
            </a:extLst>
          </p:cNvPr>
          <p:cNvSpPr/>
          <p:nvPr/>
        </p:nvSpPr>
        <p:spPr>
          <a:xfrm>
            <a:off x="1219655" y="3107392"/>
            <a:ext cx="444543" cy="46464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C80FF73-5AEE-730D-F66C-FA8C2D5523EB}"/>
              </a:ext>
            </a:extLst>
          </p:cNvPr>
          <p:cNvSpPr txBox="1"/>
          <p:nvPr/>
        </p:nvSpPr>
        <p:spPr>
          <a:xfrm>
            <a:off x="3088090" y="1496579"/>
            <a:ext cx="22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kumimoji="1" lang="zh-CN" altLang="en-US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5566829-C61D-E5DC-CD4F-592FC636B0A4}"/>
              </a:ext>
            </a:extLst>
          </p:cNvPr>
          <p:cNvSpPr/>
          <p:nvPr/>
        </p:nvSpPr>
        <p:spPr>
          <a:xfrm>
            <a:off x="3087468" y="1496155"/>
            <a:ext cx="2044618" cy="76725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上箭头 37">
            <a:extLst>
              <a:ext uri="{FF2B5EF4-FFF2-40B4-BE49-F238E27FC236}">
                <a16:creationId xmlns:a16="http://schemas.microsoft.com/office/drawing/2014/main" id="{A3C928DE-AC66-F7E0-EA84-7337C4F6A0E4}"/>
              </a:ext>
            </a:extLst>
          </p:cNvPr>
          <p:cNvSpPr/>
          <p:nvPr/>
        </p:nvSpPr>
        <p:spPr>
          <a:xfrm rot="5400000">
            <a:off x="2553658" y="1708366"/>
            <a:ext cx="444543" cy="46464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6C7B70E-63EA-F8C4-B3BE-4733F19CC4B3}"/>
              </a:ext>
            </a:extLst>
          </p:cNvPr>
          <p:cNvSpPr/>
          <p:nvPr/>
        </p:nvSpPr>
        <p:spPr>
          <a:xfrm>
            <a:off x="1013860" y="4175936"/>
            <a:ext cx="205795" cy="35604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C9BA35B2-77D9-BF9F-88EB-8B0E94FDD97E}"/>
              </a:ext>
            </a:extLst>
          </p:cNvPr>
          <p:cNvSpPr/>
          <p:nvPr/>
        </p:nvSpPr>
        <p:spPr>
          <a:xfrm>
            <a:off x="3960562" y="4912840"/>
            <a:ext cx="362757" cy="24522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74EE50F-1450-35A8-5E2D-56F0AF0B28C4}"/>
              </a:ext>
            </a:extLst>
          </p:cNvPr>
          <p:cNvSpPr/>
          <p:nvPr/>
        </p:nvSpPr>
        <p:spPr>
          <a:xfrm>
            <a:off x="2186984" y="3796707"/>
            <a:ext cx="356624" cy="35604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FA2567E-BE9C-E17E-510D-FB0B6F8072D7}"/>
                  </a:ext>
                </a:extLst>
              </p:cNvPr>
              <p:cNvSpPr txBox="1"/>
              <p:nvPr/>
            </p:nvSpPr>
            <p:spPr>
              <a:xfrm>
                <a:off x="6291272" y="4478701"/>
                <a:ext cx="5991768" cy="606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546A"/>
                    </a:solidFill>
                  </a:rPr>
                  <a:t>The</a:t>
                </a:r>
                <a:r>
                  <a:rPr lang="zh-CN" altLang="en-US" sz="1600" b="1" dirty="0">
                    <a:solidFill>
                      <a:srgbClr val="00546A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00546A"/>
                    </a:solidFill>
                  </a:rPr>
                  <a:t>relationship</a:t>
                </a:r>
                <a:r>
                  <a:rPr lang="zh-CN" altLang="en-US" sz="1600" b="1" dirty="0">
                    <a:solidFill>
                      <a:srgbClr val="00546A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00546A"/>
                    </a:solidFill>
                  </a:rPr>
                  <a:t>between</a:t>
                </a:r>
                <a:r>
                  <a:rPr lang="zh-CN" altLang="en-US" sz="1600" b="1" dirty="0">
                    <a:solidFill>
                      <a:srgbClr val="0054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zh-CN" altLang="en-US" sz="1600" b="1" i="1" dirty="0" smtClean="0">
                        <a:solidFill>
                          <a:srgbClr val="0054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dirty="0">
                        <a:solidFill>
                          <a:srgbClr val="00546A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zh-CN" altLang="en-US" sz="1600" b="1" i="1" dirty="0" smtClean="0">
                        <a:solidFill>
                          <a:srgbClr val="0054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b="1" i="1" dirty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rgbClr val="00546A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00546A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00546A"/>
                    </a:solidFill>
                  </a:rPr>
                  <a:t>is</a:t>
                </a:r>
                <a:r>
                  <a:rPr lang="zh-CN" altLang="en-US" sz="1600" b="1" dirty="0">
                    <a:solidFill>
                      <a:srgbClr val="00546A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00546A"/>
                    </a:solidFill>
                  </a:rPr>
                  <a:t>given by SIMMAN2008,</a:t>
                </a:r>
              </a:p>
              <a:p>
                <a:r>
                  <a:rPr lang="en-US" altLang="zh-CN" sz="1600" b="1" dirty="0">
                    <a:solidFill>
                      <a:srgbClr val="00546A"/>
                    </a:solidFill>
                  </a:rPr>
                  <a:t>Which can be obtained by polynomial regression.</a:t>
                </a:r>
                <a:endParaRPr lang="zh-CN" altLang="en-US" sz="1600" b="1" dirty="0">
                  <a:solidFill>
                    <a:srgbClr val="00546A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FA2567E-BE9C-E17E-510D-FB0B6F80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72" y="4478701"/>
                <a:ext cx="5991768" cy="606833"/>
              </a:xfrm>
              <a:prstGeom prst="rect">
                <a:avLst/>
              </a:prstGeom>
              <a:blipFill>
                <a:blip r:embed="rId13"/>
                <a:stretch>
                  <a:fillRect l="-634" t="-2041" b="-1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892829E-805A-4DA7-D99F-255E1479558C}"/>
                  </a:ext>
                </a:extLst>
              </p:cNvPr>
              <p:cNvSpPr txBox="1"/>
              <p:nvPr/>
            </p:nvSpPr>
            <p:spPr>
              <a:xfrm>
                <a:off x="389802" y="5255153"/>
                <a:ext cx="7280998" cy="160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thrust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coefficient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related</m:t>
                    </m:r>
                    <m:r>
                      <a:rPr lang="zh-CN" altLang="en-US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to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8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: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propeller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advanced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ratio</m:t>
                    </m:r>
                    <m:r>
                      <m:rPr>
                        <m:nor/>
                      </m:rPr>
                      <a:rPr lang="en-US" altLang="zh-CN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geometrical inflow angle to the propeller, related to u, v and 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Engine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Propeller</m:t>
                    </m:r>
                    <m: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altLang="zh-CN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i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gear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shaft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gear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shaft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efficiency</m:t>
                    </m:r>
                    <m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892829E-805A-4DA7-D99F-255E14795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2" y="5255153"/>
                <a:ext cx="7280998" cy="1602233"/>
              </a:xfrm>
              <a:prstGeom prst="rect">
                <a:avLst/>
              </a:prstGeom>
              <a:blipFill>
                <a:blip r:embed="rId14"/>
                <a:stretch>
                  <a:fillRect l="-523" b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513A031E-4DB9-D0B8-9371-60C82273F381}"/>
              </a:ext>
            </a:extLst>
          </p:cNvPr>
          <p:cNvSpPr txBox="1"/>
          <p:nvPr/>
        </p:nvSpPr>
        <p:spPr>
          <a:xfrm>
            <a:off x="7006877" y="6592358"/>
            <a:ext cx="5226649" cy="379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962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47548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sz="44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Propeller to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Engine Model 	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3A031E-4DB9-D0B8-9371-60C82273F381}"/>
              </a:ext>
            </a:extLst>
          </p:cNvPr>
          <p:cNvSpPr txBox="1"/>
          <p:nvPr/>
        </p:nvSpPr>
        <p:spPr>
          <a:xfrm>
            <a:off x="7006877" y="6592358"/>
            <a:ext cx="5226649" cy="379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ECC6BE-C460-D8B2-8A4C-7E9955076BB7}"/>
              </a:ext>
            </a:extLst>
          </p:cNvPr>
          <p:cNvSpPr txBox="1"/>
          <p:nvPr/>
        </p:nvSpPr>
        <p:spPr>
          <a:xfrm>
            <a:off x="187524" y="1057485"/>
            <a:ext cx="7201703" cy="56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Introduction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393B667-1B80-554A-D6DE-B526D88762D0}"/>
              </a:ext>
            </a:extLst>
          </p:cNvPr>
          <p:cNvSpPr/>
          <p:nvPr/>
        </p:nvSpPr>
        <p:spPr>
          <a:xfrm>
            <a:off x="159629" y="2953766"/>
            <a:ext cx="2044618" cy="767258"/>
          </a:xfrm>
          <a:prstGeom prst="roundRect">
            <a:avLst/>
          </a:prstGeom>
          <a:noFill/>
          <a:ln w="19050">
            <a:solidFill>
              <a:srgbClr val="00546A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Froude scaling law</a:t>
            </a:r>
            <a:endParaRPr kumimoji="1" lang="zh-CN" altLang="en-US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20BF06F-0898-47ED-8102-1AB73B110BF1}"/>
              </a:ext>
            </a:extLst>
          </p:cNvPr>
          <p:cNvSpPr/>
          <p:nvPr/>
        </p:nvSpPr>
        <p:spPr>
          <a:xfrm>
            <a:off x="172786" y="1638908"/>
            <a:ext cx="2044618" cy="767258"/>
          </a:xfrm>
          <a:prstGeom prst="roundRect">
            <a:avLst/>
          </a:prstGeom>
          <a:noFill/>
          <a:ln w="19050">
            <a:solidFill>
              <a:srgbClr val="00546A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SIMMAN</a:t>
            </a:r>
            <a:r>
              <a:rPr lang="en-US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</a:p>
          <a:p>
            <a:pPr algn="ctr"/>
            <a:r>
              <a: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7m-scale</a:t>
            </a:r>
            <a:endParaRPr kumimoji="1" lang="zh-CN" altLang="en-US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72C7805C-C5E3-F657-DAEE-76E0551CBB80}"/>
                  </a:ext>
                </a:extLst>
              </p:cNvPr>
              <p:cNvSpPr/>
              <p:nvPr/>
            </p:nvSpPr>
            <p:spPr>
              <a:xfrm>
                <a:off x="172786" y="4340515"/>
                <a:ext cx="2044618" cy="767258"/>
              </a:xfrm>
              <a:prstGeom prst="roundRect">
                <a:avLst/>
              </a:prstGeom>
              <a:noFill/>
              <a:ln w="19050">
                <a:solidFill>
                  <a:srgbClr val="00546A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en-US" altLang="zh-CN" sz="1600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320m-Full-scale</a:t>
                </a:r>
                <a:endParaRPr kumimoji="1" lang="zh-CN" altLang="en-US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72C7805C-C5E3-F657-DAEE-76E0551CB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86" y="4340515"/>
                <a:ext cx="2044618" cy="76725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546A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>
            <a:extLst>
              <a:ext uri="{FF2B5EF4-FFF2-40B4-BE49-F238E27FC236}">
                <a16:creationId xmlns:a16="http://schemas.microsoft.com/office/drawing/2014/main" id="{EE825731-9A2A-921B-142D-825D40DA5124}"/>
              </a:ext>
            </a:extLst>
          </p:cNvPr>
          <p:cNvSpPr/>
          <p:nvPr/>
        </p:nvSpPr>
        <p:spPr>
          <a:xfrm>
            <a:off x="146472" y="5727264"/>
            <a:ext cx="2057775" cy="767257"/>
          </a:xfrm>
          <a:prstGeom prst="roundRect">
            <a:avLst/>
          </a:prstGeom>
          <a:noFill/>
          <a:ln w="19050">
            <a:solidFill>
              <a:srgbClr val="00546A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</a:t>
            </a:r>
            <a:r>
              <a:rPr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MAN- S70MC6</a:t>
            </a:r>
          </a:p>
        </p:txBody>
      </p:sp>
      <p:sp>
        <p:nvSpPr>
          <p:cNvPr id="30" name="上箭头 29">
            <a:extLst>
              <a:ext uri="{FF2B5EF4-FFF2-40B4-BE49-F238E27FC236}">
                <a16:creationId xmlns:a16="http://schemas.microsoft.com/office/drawing/2014/main" id="{92A1A60D-9E3F-C133-69A0-09C24F6C899D}"/>
              </a:ext>
            </a:extLst>
          </p:cNvPr>
          <p:cNvSpPr/>
          <p:nvPr/>
        </p:nvSpPr>
        <p:spPr>
          <a:xfrm rot="10800000">
            <a:off x="959666" y="2453546"/>
            <a:ext cx="444543" cy="46464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上箭头 43">
            <a:extLst>
              <a:ext uri="{FF2B5EF4-FFF2-40B4-BE49-F238E27FC236}">
                <a16:creationId xmlns:a16="http://schemas.microsoft.com/office/drawing/2014/main" id="{A08C7D36-FBA0-E4A8-3171-931ED9D06DF8}"/>
              </a:ext>
            </a:extLst>
          </p:cNvPr>
          <p:cNvSpPr/>
          <p:nvPr/>
        </p:nvSpPr>
        <p:spPr>
          <a:xfrm rot="10800000">
            <a:off x="959665" y="3805229"/>
            <a:ext cx="444543" cy="46464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上箭头 46">
            <a:extLst>
              <a:ext uri="{FF2B5EF4-FFF2-40B4-BE49-F238E27FC236}">
                <a16:creationId xmlns:a16="http://schemas.microsoft.com/office/drawing/2014/main" id="{5BED24DF-8562-0D89-698E-27A11ADA5CB8}"/>
              </a:ext>
            </a:extLst>
          </p:cNvPr>
          <p:cNvSpPr/>
          <p:nvPr/>
        </p:nvSpPr>
        <p:spPr>
          <a:xfrm rot="10800000">
            <a:off x="959664" y="5168671"/>
            <a:ext cx="444543" cy="46464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8F0B530-D872-2270-F073-472512FE0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27" y="4916856"/>
            <a:ext cx="7772400" cy="1738909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D6EDF85F-3361-AEF4-5CEF-47423447E9F2}"/>
              </a:ext>
            </a:extLst>
          </p:cNvPr>
          <p:cNvGrpSpPr/>
          <p:nvPr/>
        </p:nvGrpSpPr>
        <p:grpSpPr>
          <a:xfrm>
            <a:off x="2204247" y="1638908"/>
            <a:ext cx="4524930" cy="3185103"/>
            <a:chOff x="2356646" y="1620736"/>
            <a:chExt cx="4524930" cy="3185103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5041A1E-EF9B-57B4-D7E1-EDC4BCD4485B}"/>
                </a:ext>
              </a:extLst>
            </p:cNvPr>
            <p:cNvGrpSpPr/>
            <p:nvPr/>
          </p:nvGrpSpPr>
          <p:grpSpPr>
            <a:xfrm>
              <a:off x="2356646" y="1699611"/>
              <a:ext cx="4524930" cy="3042806"/>
              <a:chOff x="2126265" y="1747124"/>
              <a:chExt cx="4524930" cy="30428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圆角矩形 15">
                    <a:extLst>
                      <a:ext uri="{FF2B5EF4-FFF2-40B4-BE49-F238E27FC236}">
                        <a16:creationId xmlns:a16="http://schemas.microsoft.com/office/drawing/2014/main" id="{26FF4774-F3BA-2828-6E1A-1C9123C8263A}"/>
                      </a:ext>
                    </a:extLst>
                  </p:cNvPr>
                  <p:cNvSpPr/>
                  <p:nvPr/>
                </p:nvSpPr>
                <p:spPr>
                  <a:xfrm>
                    <a:off x="2126265" y="1747124"/>
                    <a:ext cx="3818086" cy="767855"/>
                  </a:xfrm>
                  <a:prstGeom prst="roundRect">
                    <a:avLst/>
                  </a:prstGeom>
                  <a:noFill/>
                  <a:ln w="19050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b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  <m:r>
                            <a:rPr lang="el-GR" altLang="zh-CN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𝑠h𝑖𝑝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=45.71</m:t>
                          </m:r>
                        </m:oMath>
                      </m:oMathPara>
                    </a14:m>
                    <a:endParaRPr lang="en-US" altLang="zh-CN" b="0" i="1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圆角矩形 15">
                    <a:extLst>
                      <a:ext uri="{FF2B5EF4-FFF2-40B4-BE49-F238E27FC236}">
                        <a16:creationId xmlns:a16="http://schemas.microsoft.com/office/drawing/2014/main" id="{26FF4774-F3BA-2828-6E1A-1C9123C826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6265" y="1747124"/>
                    <a:ext cx="3818086" cy="767855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圆角矩形 49">
                    <a:extLst>
                      <a:ext uri="{FF2B5EF4-FFF2-40B4-BE49-F238E27FC236}">
                        <a16:creationId xmlns:a16="http://schemas.microsoft.com/office/drawing/2014/main" id="{F1DBEE4C-4603-3451-E63E-6A9BEBEFE252}"/>
                      </a:ext>
                    </a:extLst>
                  </p:cNvPr>
                  <p:cNvSpPr/>
                  <p:nvPr/>
                </p:nvSpPr>
                <p:spPr>
                  <a:xfrm>
                    <a:off x="2226133" y="2394118"/>
                    <a:ext cx="4352321" cy="482668"/>
                  </a:xfrm>
                  <a:prstGeom prst="roundRect">
                    <a:avLst/>
                  </a:prstGeom>
                  <a:noFill/>
                  <a:ln w="19050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b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  <m:r>
                                <a:rPr lang="en-US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𝑠h𝑖𝑝</m:t>
                              </m:r>
                            </m:sub>
                          </m:sSub>
                          <m:r>
                            <a:rPr lang="en" altLang="zh-CN" b="0" i="1" u="none" strike="noStrike" dirty="0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​=</m:t>
                          </m:r>
                          <m:sSup>
                            <m:sSupPr>
                              <m:ctrlPr>
                                <a:rPr lang="en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b="0" i="1" u="none" strike="noStrike" dirty="0" smtClean="0">
                                  <a:solidFill>
                                    <a:srgbClr val="00546A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r>
                            <a:rPr lang="el-GR" altLang="zh-CN" b="0" i="1" u="none" strike="noStrike" dirty="0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=90.8</m:t>
                          </m:r>
                          <m:r>
                            <a:rPr lang="zh-CN" altLang="en-US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rpm</m:t>
                          </m:r>
                        </m:oMath>
                      </m:oMathPara>
                    </a14:m>
                    <a:endParaRPr lang="en-US" altLang="zh-CN" i="1" dirty="0">
                      <a:solidFill>
                        <a:srgbClr val="0054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圆角矩形 49">
                    <a:extLst>
                      <a:ext uri="{FF2B5EF4-FFF2-40B4-BE49-F238E27FC236}">
                        <a16:creationId xmlns:a16="http://schemas.microsoft.com/office/drawing/2014/main" id="{F1DBEE4C-4603-3451-E63E-6A9BEBEFE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6133" y="2394118"/>
                    <a:ext cx="4352321" cy="482668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圆角矩形 50">
                    <a:extLst>
                      <a:ext uri="{FF2B5EF4-FFF2-40B4-BE49-F238E27FC236}">
                        <a16:creationId xmlns:a16="http://schemas.microsoft.com/office/drawing/2014/main" id="{57E3F450-BD78-0679-A6D1-D066F99FE263}"/>
                      </a:ext>
                    </a:extLst>
                  </p:cNvPr>
                  <p:cNvSpPr/>
                  <p:nvPr/>
                </p:nvSpPr>
                <p:spPr>
                  <a:xfrm>
                    <a:off x="2404686" y="4307262"/>
                    <a:ext cx="4246509" cy="482668"/>
                  </a:xfrm>
                  <a:prstGeom prst="roundRect">
                    <a:avLst/>
                  </a:prstGeom>
                  <a:noFill/>
                  <a:ln w="19050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b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" altLang="zh-CN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54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h𝑖𝑝</m:t>
                              </m:r>
                            </m:sub>
                          </m:sSub>
                          <m:r>
                            <a:rPr lang="en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  <m:r>
                            <a:rPr lang="en" altLang="zh-CN" b="0" i="1" u="none" strike="noStrike" dirty="0" smtClean="0">
                              <a:solidFill>
                                <a:srgbClr val="00546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​</m:t>
                          </m:r>
                          <m:r>
                            <a:rPr lang="en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sup>
                          </m:sSup>
                          <m:r>
                            <a:rPr lang="el-GR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𝑜𝑑𝑒𝑙</m:t>
                              </m:r>
                              <m:r>
                                <a:rPr lang="zh-CN" altLang="en-US" b="0" i="1" dirty="0" smtClean="0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  <m:r>
                            <m:rPr>
                              <m:nor/>
                            </m:rPr>
                            <a:rPr lang="en" altLang="zh-CN" dirty="0">
                              <a:solidFill>
                                <a:srgbClr val="00546A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  <m:r>
                            <m:rPr>
                              <m:nor/>
                            </m:rPr>
                            <a:rPr lang="en-US" altLang="zh-CN" b="0" i="0" dirty="0" smtClean="0">
                              <a:solidFill>
                                <a:srgbClr val="00546A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20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  <m:r>
                            <a:rPr lang="en-US" altLang="zh-CN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−30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</a:rPr>
                            <m:t>Mw</m:t>
                          </m:r>
                        </m:oMath>
                      </m:oMathPara>
                    </a14:m>
                    <a:endParaRPr lang="en" altLang="zh-CN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1" name="圆角矩形 50">
                    <a:extLst>
                      <a:ext uri="{FF2B5EF4-FFF2-40B4-BE49-F238E27FC236}">
                        <a16:creationId xmlns:a16="http://schemas.microsoft.com/office/drawing/2014/main" id="{57E3F450-BD78-0679-A6D1-D066F99FE2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4686" y="4307262"/>
                    <a:ext cx="4246509" cy="482668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圆角矩形 51">
                    <a:extLst>
                      <a:ext uri="{FF2B5EF4-FFF2-40B4-BE49-F238E27FC236}">
                        <a16:creationId xmlns:a16="http://schemas.microsoft.com/office/drawing/2014/main" id="{2E067112-4095-3965-4133-74D3BAFBADB6}"/>
                      </a:ext>
                    </a:extLst>
                  </p:cNvPr>
                  <p:cNvSpPr/>
                  <p:nvPr/>
                </p:nvSpPr>
                <p:spPr>
                  <a:xfrm>
                    <a:off x="2290116" y="3024098"/>
                    <a:ext cx="4111163" cy="1268233"/>
                  </a:xfrm>
                  <a:prstGeom prst="roundRect">
                    <a:avLst/>
                  </a:prstGeom>
                  <a:noFill/>
                  <a:ln w="19050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b"/>
                  <a:lstStyle/>
                  <a:p>
                    <a:pPr>
                      <a:spcBef>
                        <a:spcPts val="600"/>
                      </a:spcBef>
                    </a:pPr>
                    <a14:m>
                      <m:oMath xmlns:m="http://schemas.openxmlformats.org/officeDocument/2006/math">
                        <m:r>
                          <a:rPr lang="zh-CN" altLang="en-US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en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=0.96∼1.17</m:t>
                        </m:r>
                        <m:r>
                          <a:rPr lang="en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" altLang="zh-CN" b="0" i="1" u="none" strike="noStrike" dirty="0" smtClean="0">
                            <a:solidFill>
                              <a:srgbClr val="00546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zh-CN" altLang="en-US" i="1" dirty="0">
                        <a:solidFill>
                          <a:srgbClr val="00546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i="1" dirty="0">
                        <a:solidFill>
                          <a:srgbClr val="00546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(7m-scale)</a:t>
                    </a:r>
                  </a:p>
                  <a:p>
                    <a:pPr marL="429750" indent="-141750">
                      <a:spcBef>
                        <a:spcPts val="600"/>
                      </a:spcBef>
                      <a:buFont typeface="Arial" panose="020B0604020202020204" pitchFamily="34" charset="0"/>
                      <a:buChar char="•"/>
                    </a:pPr>
                    <a:r>
                      <a:rPr lang="en" altLang="zh-CN" dirty="0">
                        <a:solidFill>
                          <a:srgbClr val="00546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Typical economic speed of VLCC (≈13 knots)</a:t>
                    </a:r>
                  </a:p>
                  <a:p>
                    <a:pPr marL="429750" indent="-141750">
                      <a:spcBef>
                        <a:spcPts val="600"/>
                      </a:spcBef>
                      <a:buFont typeface="Arial" panose="020B0604020202020204" pitchFamily="34" charset="0"/>
                      <a:buChar char="•"/>
                    </a:pPr>
                    <a:r>
                      <a:rPr lang="en" altLang="zh-CN" dirty="0">
                        <a:solidFill>
                          <a:srgbClr val="00546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Cruise at full speed (≈15.5 knots)</a:t>
                    </a:r>
                    <a:endParaRPr lang="en-US" altLang="zh-CN" i="1" dirty="0">
                      <a:solidFill>
                        <a:srgbClr val="0054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圆角矩形 51">
                    <a:extLst>
                      <a:ext uri="{FF2B5EF4-FFF2-40B4-BE49-F238E27FC236}">
                        <a16:creationId xmlns:a16="http://schemas.microsoft.com/office/drawing/2014/main" id="{2E067112-4095-3965-4133-74D3BAFBAD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116" y="3024098"/>
                    <a:ext cx="4111163" cy="126823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t="-11881" b="-1980"/>
                    </a:stretch>
                  </a:blipFill>
                  <a:ln w="19050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C486BCF8-074E-CB31-D80A-51FE7952DDA9}"/>
                </a:ext>
              </a:extLst>
            </p:cNvPr>
            <p:cNvSpPr/>
            <p:nvPr/>
          </p:nvSpPr>
          <p:spPr>
            <a:xfrm>
              <a:off x="2611548" y="1620736"/>
              <a:ext cx="4246509" cy="318510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B06214F-9C59-2D8A-1E19-A0702CCD5995}"/>
              </a:ext>
            </a:extLst>
          </p:cNvPr>
          <p:cNvGrpSpPr/>
          <p:nvPr/>
        </p:nvGrpSpPr>
        <p:grpSpPr>
          <a:xfrm>
            <a:off x="6911338" y="1717783"/>
            <a:ext cx="5097993" cy="2885029"/>
            <a:chOff x="6954846" y="1195608"/>
            <a:chExt cx="5097993" cy="2885029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A85D6465-6CE9-223B-C2DA-7C286F774479}"/>
                </a:ext>
              </a:extLst>
            </p:cNvPr>
            <p:cNvSpPr/>
            <p:nvPr/>
          </p:nvSpPr>
          <p:spPr>
            <a:xfrm>
              <a:off x="7150450" y="1195608"/>
              <a:ext cx="4684950" cy="457664"/>
            </a:xfrm>
            <a:prstGeom prst="roundRect">
              <a:avLst/>
            </a:prstGeom>
            <a:noFill/>
            <a:ln w="19050">
              <a:noFill/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en" altLang="zh-CN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SFOC for S70MC6 with fixed pitch propeller</a:t>
              </a:r>
              <a:endParaRPr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BCEA772-5FB6-1908-D978-910581C6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638" y="1639302"/>
              <a:ext cx="4978201" cy="2441335"/>
            </a:xfrm>
            <a:prstGeom prst="rect">
              <a:avLst/>
            </a:prstGeom>
          </p:spPr>
        </p:pic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EB9FF3E4-8BF7-58D4-6369-25CAEA731E00}"/>
                </a:ext>
              </a:extLst>
            </p:cNvPr>
            <p:cNvSpPr/>
            <p:nvPr/>
          </p:nvSpPr>
          <p:spPr>
            <a:xfrm>
              <a:off x="6954846" y="1195608"/>
              <a:ext cx="5049630" cy="282797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上箭头 61">
            <a:extLst>
              <a:ext uri="{FF2B5EF4-FFF2-40B4-BE49-F238E27FC236}">
                <a16:creationId xmlns:a16="http://schemas.microsoft.com/office/drawing/2014/main" id="{58193F48-6271-A576-0731-D4270C059B95}"/>
              </a:ext>
            </a:extLst>
          </p:cNvPr>
          <p:cNvSpPr/>
          <p:nvPr/>
        </p:nvSpPr>
        <p:spPr>
          <a:xfrm rot="16200000">
            <a:off x="2157515" y="3047689"/>
            <a:ext cx="444543" cy="586153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2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4.2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Performance 	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3A031E-4DB9-D0B8-9371-60C82273F381}"/>
              </a:ext>
            </a:extLst>
          </p:cNvPr>
          <p:cNvSpPr txBox="1"/>
          <p:nvPr/>
        </p:nvSpPr>
        <p:spPr>
          <a:xfrm>
            <a:off x="7006877" y="6592358"/>
            <a:ext cx="5226649" cy="379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B0E9A5-9565-035D-B31C-774796F3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38" y="2371201"/>
            <a:ext cx="3800730" cy="19935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E0F3D7-B843-2C8B-B723-4408B56BC180}"/>
              </a:ext>
            </a:extLst>
          </p:cNvPr>
          <p:cNvSpPr txBox="1"/>
          <p:nvPr/>
        </p:nvSpPr>
        <p:spPr>
          <a:xfrm>
            <a:off x="313624" y="5247707"/>
            <a:ext cx="1218545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MSELoss = criterion(SFOC_pred, SFOC_train),  SFOC at nominal MCR (g/kWh) = 171</a:t>
            </a:r>
            <a:r>
              <a:rPr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error is 0.18% ~ 0.39%. </a:t>
            </a:r>
            <a:endParaRPr kumimoji="1" lang="zh-CN" altLang="en-US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64A7AC7-EB79-67D8-7670-7CACB2615751}"/>
              </a:ext>
            </a:extLst>
          </p:cNvPr>
          <p:cNvGrpSpPr/>
          <p:nvPr/>
        </p:nvGrpSpPr>
        <p:grpSpPr>
          <a:xfrm>
            <a:off x="362737" y="1393393"/>
            <a:ext cx="3691021" cy="3523299"/>
            <a:chOff x="175840" y="1237592"/>
            <a:chExt cx="4510585" cy="406012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BD1067A-0A17-80E9-74E6-7E23CD73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70" y="1741287"/>
              <a:ext cx="4428055" cy="3442432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3D53848-A4D6-63A0-0090-5D9EF64A7982}"/>
                </a:ext>
              </a:extLst>
            </p:cNvPr>
            <p:cNvSpPr txBox="1"/>
            <p:nvPr/>
          </p:nvSpPr>
          <p:spPr>
            <a:xfrm>
              <a:off x="1641938" y="1272694"/>
              <a:ext cx="2002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24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heatmap</a:t>
              </a:r>
              <a:endParaRPr kumimoji="1" lang="zh-CN" altLang="en-US" sz="24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圆角矩形 69">
              <a:extLst>
                <a:ext uri="{FF2B5EF4-FFF2-40B4-BE49-F238E27FC236}">
                  <a16:creationId xmlns:a16="http://schemas.microsoft.com/office/drawing/2014/main" id="{498AB04B-C737-457A-5F32-0E2109CA9C52}"/>
                </a:ext>
              </a:extLst>
            </p:cNvPr>
            <p:cNvSpPr/>
            <p:nvPr/>
          </p:nvSpPr>
          <p:spPr>
            <a:xfrm>
              <a:off x="175840" y="1237592"/>
              <a:ext cx="4428055" cy="406012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4073D1C4-5A57-D2F2-FACB-CC26E6079D90}"/>
              </a:ext>
            </a:extLst>
          </p:cNvPr>
          <p:cNvGrpSpPr/>
          <p:nvPr/>
        </p:nvGrpSpPr>
        <p:grpSpPr>
          <a:xfrm>
            <a:off x="4326327" y="1658581"/>
            <a:ext cx="3526971" cy="3124200"/>
            <a:chOff x="6502400" y="1231927"/>
            <a:chExt cx="3526971" cy="3124200"/>
          </a:xfrm>
        </p:grpSpPr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BD7BF754-54A6-8272-F042-CA617CBEEA38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7632440" y="2335938"/>
              <a:ext cx="207554" cy="3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FCA88A9F-CC28-E123-7589-97EE15F9EED8}"/>
                </a:ext>
              </a:extLst>
            </p:cNvPr>
            <p:cNvSpPr/>
            <p:nvPr/>
          </p:nvSpPr>
          <p:spPr>
            <a:xfrm>
              <a:off x="7839994" y="1421087"/>
              <a:ext cx="821494" cy="182970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Simple</a:t>
              </a:r>
            </a:p>
            <a:p>
              <a:pPr algn="ctr"/>
              <a:r>
                <a:rPr kumimoji="1" lang="en-US" altLang="zh-CN" sz="14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endParaRPr kumimoji="1" lang="zh-CN" altLang="en-US" sz="14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51991DE6-F780-03F5-0FA4-7FEC6B57B116}"/>
                </a:ext>
              </a:extLst>
            </p:cNvPr>
            <p:cNvSpPr/>
            <p:nvPr/>
          </p:nvSpPr>
          <p:spPr>
            <a:xfrm>
              <a:off x="8866266" y="3404218"/>
              <a:ext cx="795240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7DC68F3A-F102-FF8B-6981-10BFD21DB5B4}"/>
                </a:ext>
              </a:extLst>
            </p:cNvPr>
            <p:cNvCxnSpPr>
              <a:cxnSpLocks/>
              <a:stCxn id="63" idx="2"/>
              <a:endCxn id="41" idx="0"/>
            </p:cNvCxnSpPr>
            <p:nvPr/>
          </p:nvCxnSpPr>
          <p:spPr>
            <a:xfrm>
              <a:off x="9263886" y="2569078"/>
              <a:ext cx="0" cy="83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0682AA4A-9B13-0F60-B07B-DD74B74D238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639270" y="1682684"/>
              <a:ext cx="2007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8E13D000-CC8D-E4F4-42CD-14DA3DA85D3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632440" y="2998877"/>
              <a:ext cx="20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>
              <a:extLst>
                <a:ext uri="{FF2B5EF4-FFF2-40B4-BE49-F238E27FC236}">
                  <a16:creationId xmlns:a16="http://schemas.microsoft.com/office/drawing/2014/main" id="{B9109A20-72E8-1007-E67A-EF6A2731796D}"/>
                </a:ext>
              </a:extLst>
            </p:cNvPr>
            <p:cNvCxnSpPr>
              <a:cxnSpLocks/>
              <a:stCxn id="41" idx="1"/>
              <a:endCxn id="40" idx="2"/>
            </p:cNvCxnSpPr>
            <p:nvPr/>
          </p:nvCxnSpPr>
          <p:spPr>
            <a:xfrm rot="10800000">
              <a:off x="8250742" y="3250788"/>
              <a:ext cx="615525" cy="42343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3908C597-707F-4C74-1B22-6C17F6629573}"/>
                </a:ext>
              </a:extLst>
            </p:cNvPr>
            <p:cNvSpPr/>
            <p:nvPr/>
          </p:nvSpPr>
          <p:spPr>
            <a:xfrm>
              <a:off x="6775270" y="1448684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</a:t>
              </a:r>
            </a:p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906FDE78-5344-8F98-5D9A-C538EC30A107}"/>
                </a:ext>
              </a:extLst>
            </p:cNvPr>
            <p:cNvSpPr/>
            <p:nvPr/>
          </p:nvSpPr>
          <p:spPr>
            <a:xfrm>
              <a:off x="6768440" y="2764877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MCR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3DB081E6-AF34-EA33-1628-E119DEBDF574}"/>
                </a:ext>
              </a:extLst>
            </p:cNvPr>
            <p:cNvSpPr/>
            <p:nvPr/>
          </p:nvSpPr>
          <p:spPr>
            <a:xfrm>
              <a:off x="6775270" y="2106742"/>
              <a:ext cx="864000" cy="46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Speed</a:t>
              </a:r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51023DFD-FE56-68CD-FF16-C1611F822406}"/>
                </a:ext>
              </a:extLst>
            </p:cNvPr>
            <p:cNvSpPr/>
            <p:nvPr/>
          </p:nvSpPr>
          <p:spPr>
            <a:xfrm>
              <a:off x="8818212" y="2089671"/>
              <a:ext cx="891348" cy="4794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SFOC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C208BDC3-DC8D-D7BD-E4A0-3957DCB58A45}"/>
                </a:ext>
              </a:extLst>
            </p:cNvPr>
            <p:cNvCxnSpPr>
              <a:cxnSpLocks/>
              <a:stCxn id="40" idx="3"/>
              <a:endCxn id="63" idx="1"/>
            </p:cNvCxnSpPr>
            <p:nvPr/>
          </p:nvCxnSpPr>
          <p:spPr>
            <a:xfrm flipV="1">
              <a:off x="8661488" y="2329375"/>
              <a:ext cx="156724" cy="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09E66044-2F5A-3F0E-37A3-E9BA8F14C5B9}"/>
                </a:ext>
              </a:extLst>
            </p:cNvPr>
            <p:cNvSpPr/>
            <p:nvPr/>
          </p:nvSpPr>
          <p:spPr>
            <a:xfrm>
              <a:off x="6502400" y="1231927"/>
              <a:ext cx="3526971" cy="31242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DA27D092-DE36-A39A-7270-5A5C4D735DD5}"/>
              </a:ext>
            </a:extLst>
          </p:cNvPr>
          <p:cNvSpPr/>
          <p:nvPr/>
        </p:nvSpPr>
        <p:spPr>
          <a:xfrm>
            <a:off x="8144276" y="1658581"/>
            <a:ext cx="3780028" cy="31242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9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8635" r="13304" b="7024"/>
          <a:stretch>
            <a:fillRect/>
          </a:stretch>
        </p:blipFill>
        <p:spPr>
          <a:xfrm>
            <a:off x="7182369" y="1883760"/>
            <a:ext cx="3805517" cy="4343400"/>
          </a:xfrm>
          <a:prstGeom prst="rect">
            <a:avLst/>
          </a:prstGeom>
          <a:effectLst>
            <a:reflection blurRad="6350" stA="54967" endPos="70000" dir="5400000" sy="-100000" algn="bl" rotWithShape="0"/>
          </a:effectLst>
        </p:spPr>
      </p:pic>
      <p:sp>
        <p:nvSpPr>
          <p:cNvPr id="2" name="任意多边形 4"/>
          <p:cNvSpPr/>
          <p:nvPr/>
        </p:nvSpPr>
        <p:spPr>
          <a:xfrm>
            <a:off x="406401" y="0"/>
            <a:ext cx="1783644" cy="1614311"/>
          </a:xfrm>
          <a:custGeom>
            <a:avLst/>
            <a:gdLst>
              <a:gd name="connsiteX0" fmla="*/ 1 w 1808922"/>
              <a:gd name="connsiteY0" fmla="*/ 0 h 3354457"/>
              <a:gd name="connsiteX1" fmla="*/ 1808922 w 1808922"/>
              <a:gd name="connsiteY1" fmla="*/ 0 h 3354457"/>
              <a:gd name="connsiteX2" fmla="*/ 1808922 w 1808922"/>
              <a:gd name="connsiteY2" fmla="*/ 2464904 h 3354457"/>
              <a:gd name="connsiteX3" fmla="*/ 1798482 w 1808922"/>
              <a:gd name="connsiteY3" fmla="*/ 2464904 h 3354457"/>
              <a:gd name="connsiteX4" fmla="*/ 1794340 w 1808922"/>
              <a:gd name="connsiteY4" fmla="*/ 2546933 h 3354457"/>
              <a:gd name="connsiteX5" fmla="*/ 899492 w 1808922"/>
              <a:gd name="connsiteY5" fmla="*/ 3354457 h 3354457"/>
              <a:gd name="connsiteX6" fmla="*/ 4644 w 1808922"/>
              <a:gd name="connsiteY6" fmla="*/ 2546933 h 3354457"/>
              <a:gd name="connsiteX7" fmla="*/ 502 w 1808922"/>
              <a:gd name="connsiteY7" fmla="*/ 2464904 h 3354457"/>
              <a:gd name="connsiteX8" fmla="*/ 1 w 1808922"/>
              <a:gd name="connsiteY8" fmla="*/ 2464904 h 3354457"/>
              <a:gd name="connsiteX9" fmla="*/ 1 w 1808922"/>
              <a:gd name="connsiteY9" fmla="*/ 2454985 h 3354457"/>
              <a:gd name="connsiteX10" fmla="*/ 0 w 1808922"/>
              <a:gd name="connsiteY10" fmla="*/ 2454965 h 3354457"/>
              <a:gd name="connsiteX11" fmla="*/ 1 w 1808922"/>
              <a:gd name="connsiteY11" fmla="*/ 2454945 h 335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8922" h="3354457">
                <a:moveTo>
                  <a:pt x="1" y="0"/>
                </a:moveTo>
                <a:lnTo>
                  <a:pt x="1808922" y="0"/>
                </a:lnTo>
                <a:lnTo>
                  <a:pt x="1808922" y="2464904"/>
                </a:lnTo>
                <a:lnTo>
                  <a:pt x="1798482" y="2464904"/>
                </a:lnTo>
                <a:lnTo>
                  <a:pt x="1794340" y="2546933"/>
                </a:lnTo>
                <a:cubicBezTo>
                  <a:pt x="1748277" y="3000508"/>
                  <a:pt x="1365220" y="3354457"/>
                  <a:pt x="899492" y="3354457"/>
                </a:cubicBezTo>
                <a:cubicBezTo>
                  <a:pt x="433765" y="3354457"/>
                  <a:pt x="50707" y="3000508"/>
                  <a:pt x="4644" y="2546933"/>
                </a:cubicBezTo>
                <a:lnTo>
                  <a:pt x="502" y="2464904"/>
                </a:lnTo>
                <a:lnTo>
                  <a:pt x="1" y="2464904"/>
                </a:lnTo>
                <a:lnTo>
                  <a:pt x="1" y="2454985"/>
                </a:lnTo>
                <a:lnTo>
                  <a:pt x="0" y="2454965"/>
                </a:lnTo>
                <a:lnTo>
                  <a:pt x="1" y="2454945"/>
                </a:lnTo>
                <a:close/>
              </a:path>
            </a:pathLst>
          </a:cu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2222" y="476291"/>
            <a:ext cx="2012245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b="1" u="sng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ko-KR" sz="2400" b="1" u="sng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314224" y="1626754"/>
            <a:ext cx="796713" cy="652941"/>
          </a:xfrm>
          <a:prstGeom prst="ellipse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4"/>
          <p:cNvSpPr/>
          <p:nvPr/>
        </p:nvSpPr>
        <p:spPr>
          <a:xfrm>
            <a:off x="2320116" y="2662710"/>
            <a:ext cx="796713" cy="652941"/>
          </a:xfrm>
          <a:prstGeom prst="ellipse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17237" y="1614311"/>
            <a:ext cx="5756282" cy="58477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Background &amp; Introduction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229913" y="2669063"/>
            <a:ext cx="6033830" cy="58477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Ship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Motion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model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Design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平行四边形 6"/>
          <p:cNvSpPr/>
          <p:nvPr/>
        </p:nvSpPr>
        <p:spPr>
          <a:xfrm rot="14397072">
            <a:off x="10217732" y="598961"/>
            <a:ext cx="2791471" cy="1263953"/>
          </a:xfrm>
          <a:custGeom>
            <a:avLst/>
            <a:gdLst>
              <a:gd name="connsiteX0" fmla="*/ 0 w 4606366"/>
              <a:gd name="connsiteY0" fmla="*/ 1274301 h 1274301"/>
              <a:gd name="connsiteX1" fmla="*/ 318575 w 4606366"/>
              <a:gd name="connsiteY1" fmla="*/ 0 h 1274301"/>
              <a:gd name="connsiteX2" fmla="*/ 4606366 w 4606366"/>
              <a:gd name="connsiteY2" fmla="*/ 0 h 1274301"/>
              <a:gd name="connsiteX3" fmla="*/ 4287791 w 4606366"/>
              <a:gd name="connsiteY3" fmla="*/ 1274301 h 1274301"/>
              <a:gd name="connsiteX4" fmla="*/ 0 w 4606366"/>
              <a:gd name="connsiteY4" fmla="*/ 1274301 h 1274301"/>
              <a:gd name="connsiteX0-1" fmla="*/ 0 w 4606366"/>
              <a:gd name="connsiteY0-2" fmla="*/ 1274301 h 1274301"/>
              <a:gd name="connsiteX1-3" fmla="*/ 131438 w 4606366"/>
              <a:gd name="connsiteY1-4" fmla="*/ 682608 h 1274301"/>
              <a:gd name="connsiteX2-5" fmla="*/ 318575 w 4606366"/>
              <a:gd name="connsiteY2-6" fmla="*/ 0 h 1274301"/>
              <a:gd name="connsiteX3-7" fmla="*/ 4606366 w 4606366"/>
              <a:gd name="connsiteY3-8" fmla="*/ 0 h 1274301"/>
              <a:gd name="connsiteX4-9" fmla="*/ 4287791 w 4606366"/>
              <a:gd name="connsiteY4-10" fmla="*/ 1274301 h 1274301"/>
              <a:gd name="connsiteX5" fmla="*/ 0 w 4606366"/>
              <a:gd name="connsiteY5" fmla="*/ 1274301 h 1274301"/>
              <a:gd name="connsiteX0-11" fmla="*/ 345969 w 4474928"/>
              <a:gd name="connsiteY0-12" fmla="*/ 1284331 h 1284331"/>
              <a:gd name="connsiteX1-13" fmla="*/ 0 w 4474928"/>
              <a:gd name="connsiteY1-14" fmla="*/ 682608 h 1284331"/>
              <a:gd name="connsiteX2-15" fmla="*/ 187137 w 4474928"/>
              <a:gd name="connsiteY2-16" fmla="*/ 0 h 1284331"/>
              <a:gd name="connsiteX3-17" fmla="*/ 4474928 w 4474928"/>
              <a:gd name="connsiteY3-18" fmla="*/ 0 h 1284331"/>
              <a:gd name="connsiteX4-19" fmla="*/ 4156353 w 4474928"/>
              <a:gd name="connsiteY4-20" fmla="*/ 1274301 h 1284331"/>
              <a:gd name="connsiteX5-21" fmla="*/ 345969 w 4474928"/>
              <a:gd name="connsiteY5-22" fmla="*/ 1284331 h 1284331"/>
              <a:gd name="connsiteX0-23" fmla="*/ 554298 w 4683257"/>
              <a:gd name="connsiteY0-24" fmla="*/ 1284331 h 1284331"/>
              <a:gd name="connsiteX1-25" fmla="*/ 0 w 4683257"/>
              <a:gd name="connsiteY1-26" fmla="*/ 899429 h 1284331"/>
              <a:gd name="connsiteX2-27" fmla="*/ 395466 w 4683257"/>
              <a:gd name="connsiteY2-28" fmla="*/ 0 h 1284331"/>
              <a:gd name="connsiteX3-29" fmla="*/ 4683257 w 4683257"/>
              <a:gd name="connsiteY3-30" fmla="*/ 0 h 1284331"/>
              <a:gd name="connsiteX4-31" fmla="*/ 4364682 w 4683257"/>
              <a:gd name="connsiteY4-32" fmla="*/ 1274301 h 1284331"/>
              <a:gd name="connsiteX5-33" fmla="*/ 554298 w 4683257"/>
              <a:gd name="connsiteY5-34" fmla="*/ 1284331 h 1284331"/>
              <a:gd name="connsiteX0-35" fmla="*/ 408846 w 4683257"/>
              <a:gd name="connsiteY0-36" fmla="*/ 1284683 h 1284683"/>
              <a:gd name="connsiteX1-37" fmla="*/ 0 w 4683257"/>
              <a:gd name="connsiteY1-38" fmla="*/ 899429 h 1284683"/>
              <a:gd name="connsiteX2-39" fmla="*/ 395466 w 4683257"/>
              <a:gd name="connsiteY2-40" fmla="*/ 0 h 1284683"/>
              <a:gd name="connsiteX3-41" fmla="*/ 4683257 w 4683257"/>
              <a:gd name="connsiteY3-42" fmla="*/ 0 h 1284683"/>
              <a:gd name="connsiteX4-43" fmla="*/ 4364682 w 4683257"/>
              <a:gd name="connsiteY4-44" fmla="*/ 1274301 h 1284683"/>
              <a:gd name="connsiteX5-45" fmla="*/ 408846 w 4683257"/>
              <a:gd name="connsiteY5-46" fmla="*/ 1284683 h 1284683"/>
              <a:gd name="connsiteX0-47" fmla="*/ 1459511 w 5733922"/>
              <a:gd name="connsiteY0-48" fmla="*/ 1287609 h 1287609"/>
              <a:gd name="connsiteX1-49" fmla="*/ 1050665 w 5733922"/>
              <a:gd name="connsiteY1-50" fmla="*/ 902355 h 1287609"/>
              <a:gd name="connsiteX2-51" fmla="*/ 0 w 5733922"/>
              <a:gd name="connsiteY2-52" fmla="*/ 0 h 1287609"/>
              <a:gd name="connsiteX3-53" fmla="*/ 5733922 w 5733922"/>
              <a:gd name="connsiteY3-54" fmla="*/ 2926 h 1287609"/>
              <a:gd name="connsiteX4-55" fmla="*/ 5415347 w 5733922"/>
              <a:gd name="connsiteY4-56" fmla="*/ 1277227 h 1287609"/>
              <a:gd name="connsiteX5-57" fmla="*/ 1459511 w 5733922"/>
              <a:gd name="connsiteY5-58" fmla="*/ 1287609 h 1287609"/>
              <a:gd name="connsiteX0-59" fmla="*/ 1459511 w 5733922"/>
              <a:gd name="connsiteY0-60" fmla="*/ 1287609 h 1287609"/>
              <a:gd name="connsiteX1-61" fmla="*/ 1531017 w 5733922"/>
              <a:gd name="connsiteY1-62" fmla="*/ 544015 h 1287609"/>
              <a:gd name="connsiteX2-63" fmla="*/ 0 w 5733922"/>
              <a:gd name="connsiteY2-64" fmla="*/ 0 h 1287609"/>
              <a:gd name="connsiteX3-65" fmla="*/ 5733922 w 5733922"/>
              <a:gd name="connsiteY3-66" fmla="*/ 2926 h 1287609"/>
              <a:gd name="connsiteX4-67" fmla="*/ 5415347 w 5733922"/>
              <a:gd name="connsiteY4-68" fmla="*/ 1277227 h 1287609"/>
              <a:gd name="connsiteX5-69" fmla="*/ 1459511 w 5733922"/>
              <a:gd name="connsiteY5-70" fmla="*/ 1287609 h 1287609"/>
              <a:gd name="connsiteX0-71" fmla="*/ 1459511 w 5733922"/>
              <a:gd name="connsiteY0-72" fmla="*/ 1287609 h 1287609"/>
              <a:gd name="connsiteX1-73" fmla="*/ 1531017 w 5733922"/>
              <a:gd name="connsiteY1-74" fmla="*/ 544015 h 1287609"/>
              <a:gd name="connsiteX2-75" fmla="*/ 854662 w 5733922"/>
              <a:gd name="connsiteY2-76" fmla="*/ 311936 h 1287609"/>
              <a:gd name="connsiteX3-77" fmla="*/ 0 w 5733922"/>
              <a:gd name="connsiteY3-78" fmla="*/ 0 h 1287609"/>
              <a:gd name="connsiteX4-79" fmla="*/ 5733922 w 5733922"/>
              <a:gd name="connsiteY4-80" fmla="*/ 2926 h 1287609"/>
              <a:gd name="connsiteX5-81" fmla="*/ 5415347 w 5733922"/>
              <a:gd name="connsiteY5-82" fmla="*/ 1277227 h 1287609"/>
              <a:gd name="connsiteX6" fmla="*/ 1459511 w 5733922"/>
              <a:gd name="connsiteY6" fmla="*/ 1287609 h 1287609"/>
              <a:gd name="connsiteX0-83" fmla="*/ 1459511 w 5733922"/>
              <a:gd name="connsiteY0-84" fmla="*/ 1287609 h 1287609"/>
              <a:gd name="connsiteX1-85" fmla="*/ 1531017 w 5733922"/>
              <a:gd name="connsiteY1-86" fmla="*/ 544015 h 1287609"/>
              <a:gd name="connsiteX2-87" fmla="*/ 492945 w 5733922"/>
              <a:gd name="connsiteY2-88" fmla="*/ 516134 h 1287609"/>
              <a:gd name="connsiteX3-89" fmla="*/ 0 w 5733922"/>
              <a:gd name="connsiteY3-90" fmla="*/ 0 h 1287609"/>
              <a:gd name="connsiteX4-91" fmla="*/ 5733922 w 5733922"/>
              <a:gd name="connsiteY4-92" fmla="*/ 2926 h 1287609"/>
              <a:gd name="connsiteX5-93" fmla="*/ 5415347 w 5733922"/>
              <a:gd name="connsiteY5-94" fmla="*/ 1277227 h 1287609"/>
              <a:gd name="connsiteX6-95" fmla="*/ 1459511 w 5733922"/>
              <a:gd name="connsiteY6-96" fmla="*/ 1287609 h 1287609"/>
              <a:gd name="connsiteX0-97" fmla="*/ 966566 w 5240977"/>
              <a:gd name="connsiteY0-98" fmla="*/ 1284683 h 1284683"/>
              <a:gd name="connsiteX1-99" fmla="*/ 1038072 w 5240977"/>
              <a:gd name="connsiteY1-100" fmla="*/ 541089 h 1284683"/>
              <a:gd name="connsiteX2-101" fmla="*/ 0 w 5240977"/>
              <a:gd name="connsiteY2-102" fmla="*/ 513208 h 1284683"/>
              <a:gd name="connsiteX3-103" fmla="*/ 191133 w 5240977"/>
              <a:gd name="connsiteY3-104" fmla="*/ 5694 h 1284683"/>
              <a:gd name="connsiteX4-105" fmla="*/ 5240977 w 5240977"/>
              <a:gd name="connsiteY4-106" fmla="*/ 0 h 1284683"/>
              <a:gd name="connsiteX5-107" fmla="*/ 4922402 w 5240977"/>
              <a:gd name="connsiteY5-108" fmla="*/ 1274301 h 1284683"/>
              <a:gd name="connsiteX6-109" fmla="*/ 966566 w 5240977"/>
              <a:gd name="connsiteY6-110" fmla="*/ 1284683 h 1284683"/>
              <a:gd name="connsiteX0-111" fmla="*/ 1517487 w 5791898"/>
              <a:gd name="connsiteY0-112" fmla="*/ 1284683 h 1284683"/>
              <a:gd name="connsiteX1-113" fmla="*/ 1588993 w 5791898"/>
              <a:gd name="connsiteY1-114" fmla="*/ 541089 h 1284683"/>
              <a:gd name="connsiteX2-115" fmla="*/ 0 w 5791898"/>
              <a:gd name="connsiteY2-116" fmla="*/ 509160 h 1284683"/>
              <a:gd name="connsiteX3-117" fmla="*/ 742054 w 5791898"/>
              <a:gd name="connsiteY3-118" fmla="*/ 5694 h 1284683"/>
              <a:gd name="connsiteX4-119" fmla="*/ 5791898 w 5791898"/>
              <a:gd name="connsiteY4-120" fmla="*/ 0 h 1284683"/>
              <a:gd name="connsiteX5-121" fmla="*/ 5473323 w 5791898"/>
              <a:gd name="connsiteY5-122" fmla="*/ 1274301 h 1284683"/>
              <a:gd name="connsiteX6-123" fmla="*/ 1517487 w 5791898"/>
              <a:gd name="connsiteY6-124" fmla="*/ 1284683 h 1284683"/>
              <a:gd name="connsiteX0-125" fmla="*/ 1517487 w 5791898"/>
              <a:gd name="connsiteY0-126" fmla="*/ 1284683 h 1284683"/>
              <a:gd name="connsiteX1-127" fmla="*/ 1024276 w 5791898"/>
              <a:gd name="connsiteY1-128" fmla="*/ 532320 h 1284683"/>
              <a:gd name="connsiteX2-129" fmla="*/ 0 w 5791898"/>
              <a:gd name="connsiteY2-130" fmla="*/ 509160 h 1284683"/>
              <a:gd name="connsiteX3-131" fmla="*/ 742054 w 5791898"/>
              <a:gd name="connsiteY3-132" fmla="*/ 5694 h 1284683"/>
              <a:gd name="connsiteX4-133" fmla="*/ 5791898 w 5791898"/>
              <a:gd name="connsiteY4-134" fmla="*/ 0 h 1284683"/>
              <a:gd name="connsiteX5-135" fmla="*/ 5473323 w 5791898"/>
              <a:gd name="connsiteY5-136" fmla="*/ 1274301 h 1284683"/>
              <a:gd name="connsiteX6-137" fmla="*/ 1517487 w 5791898"/>
              <a:gd name="connsiteY6-138" fmla="*/ 1284683 h 1284683"/>
              <a:gd name="connsiteX0-139" fmla="*/ 1517487 w 5797578"/>
              <a:gd name="connsiteY0-140" fmla="*/ 1278989 h 1278989"/>
              <a:gd name="connsiteX1-141" fmla="*/ 1024276 w 5797578"/>
              <a:gd name="connsiteY1-142" fmla="*/ 526626 h 1278989"/>
              <a:gd name="connsiteX2-143" fmla="*/ 0 w 5797578"/>
              <a:gd name="connsiteY2-144" fmla="*/ 503466 h 1278989"/>
              <a:gd name="connsiteX3-145" fmla="*/ 742054 w 5797578"/>
              <a:gd name="connsiteY3-146" fmla="*/ 0 h 1278989"/>
              <a:gd name="connsiteX4-147" fmla="*/ 5797578 w 5797578"/>
              <a:gd name="connsiteY4-148" fmla="*/ 35636 h 1278989"/>
              <a:gd name="connsiteX5-149" fmla="*/ 5473323 w 5797578"/>
              <a:gd name="connsiteY5-150" fmla="*/ 1268607 h 1278989"/>
              <a:gd name="connsiteX6-151" fmla="*/ 1517487 w 5797578"/>
              <a:gd name="connsiteY6-152" fmla="*/ 1278989 h 12789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5797578" h="1278989">
                <a:moveTo>
                  <a:pt x="1517487" y="1278989"/>
                </a:moveTo>
                <a:lnTo>
                  <a:pt x="1024276" y="526626"/>
                </a:lnTo>
                <a:lnTo>
                  <a:pt x="0" y="503466"/>
                </a:lnTo>
                <a:lnTo>
                  <a:pt x="742054" y="0"/>
                </a:lnTo>
                <a:lnTo>
                  <a:pt x="5797578" y="35636"/>
                </a:lnTo>
                <a:lnTo>
                  <a:pt x="5473323" y="1268607"/>
                </a:lnTo>
                <a:lnTo>
                  <a:pt x="1517487" y="1278989"/>
                </a:lnTo>
                <a:close/>
              </a:path>
            </a:pathLst>
          </a:custGeom>
          <a:solidFill>
            <a:srgbClr val="DF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2935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5235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68170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0470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3405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35705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58640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80940" algn="l" defTabSz="1245235" rtl="0" eaLnBrk="1" latinLnBrk="0" hangingPunct="1">
              <a:defRPr sz="243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524" y="6585154"/>
            <a:ext cx="539260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15" name="Oval 4"/>
          <p:cNvSpPr/>
          <p:nvPr/>
        </p:nvSpPr>
        <p:spPr>
          <a:xfrm>
            <a:off x="2338091" y="3666081"/>
            <a:ext cx="796713" cy="652941"/>
          </a:xfrm>
          <a:prstGeom prst="ellipse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229913" y="3723815"/>
            <a:ext cx="6623996" cy="58477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Ship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Motion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Model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Performance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611AD9B8-EB2A-C7BC-7EC1-BFA2D71C7AD9}"/>
              </a:ext>
            </a:extLst>
          </p:cNvPr>
          <p:cNvSpPr/>
          <p:nvPr/>
        </p:nvSpPr>
        <p:spPr>
          <a:xfrm>
            <a:off x="2338091" y="4669452"/>
            <a:ext cx="796713" cy="652941"/>
          </a:xfrm>
          <a:prstGeom prst="ellipse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CC4AE8-3849-F9EB-739E-27F47C5F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887" y="4675805"/>
            <a:ext cx="7739999" cy="58477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Engine Model Design</a:t>
            </a:r>
            <a:r>
              <a:rPr lang="zh-CN" altLang="en-US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kern="1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b="1" kern="1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kern="1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D274C88B-4C61-F4B4-185A-8236CAA8F46E}"/>
              </a:ext>
            </a:extLst>
          </p:cNvPr>
          <p:cNvSpPr/>
          <p:nvPr/>
        </p:nvSpPr>
        <p:spPr>
          <a:xfrm>
            <a:off x="2338091" y="5585864"/>
            <a:ext cx="796713" cy="652941"/>
          </a:xfrm>
          <a:prstGeom prst="ellipse">
            <a:avLst/>
          </a:prstGeom>
          <a:solidFill>
            <a:srgbClr val="0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B5ED62-0893-A5DA-AEB9-B2A8458A1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887" y="5592217"/>
            <a:ext cx="6337981" cy="58477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r>
              <a:rPr lang="zh-CN" altLang="en-US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r>
              <a:rPr lang="zh-CN" altLang="en-US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Work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5.1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9DDB3A0-8743-2EA1-6476-641F84ABC23C}"/>
              </a:ext>
            </a:extLst>
          </p:cNvPr>
          <p:cNvGrpSpPr/>
          <p:nvPr/>
        </p:nvGrpSpPr>
        <p:grpSpPr>
          <a:xfrm>
            <a:off x="48000" y="1229463"/>
            <a:ext cx="12096000" cy="5296000"/>
            <a:chOff x="48000" y="1229463"/>
            <a:chExt cx="12096000" cy="5296000"/>
          </a:xfrm>
        </p:grpSpPr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7F0D7BDC-FF31-16B6-57F4-FD4C94EA4638}"/>
                </a:ext>
              </a:extLst>
            </p:cNvPr>
            <p:cNvGrpSpPr/>
            <p:nvPr/>
          </p:nvGrpSpPr>
          <p:grpSpPr>
            <a:xfrm>
              <a:off x="48000" y="1431639"/>
              <a:ext cx="12096000" cy="5093824"/>
              <a:chOff x="44968" y="1194648"/>
              <a:chExt cx="12096000" cy="5093824"/>
            </a:xfrm>
          </p:grpSpPr>
          <p:sp>
            <p:nvSpPr>
              <p:cNvPr id="217" name="圆角矩形 216">
                <a:extLst>
                  <a:ext uri="{FF2B5EF4-FFF2-40B4-BE49-F238E27FC236}">
                    <a16:creationId xmlns:a16="http://schemas.microsoft.com/office/drawing/2014/main" id="{676E62A6-1D77-C252-BF85-826E33A94F3E}"/>
                  </a:ext>
                </a:extLst>
              </p:cNvPr>
              <p:cNvSpPr/>
              <p:nvPr/>
            </p:nvSpPr>
            <p:spPr>
              <a:xfrm>
                <a:off x="2197358" y="1463058"/>
                <a:ext cx="6577456" cy="4691285"/>
              </a:xfrm>
              <a:prstGeom prst="roundRect">
                <a:avLst>
                  <a:gd name="adj" fmla="val 5364"/>
                </a:avLst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093CC571-4DC7-EA62-6E5B-97E5853A5A89}"/>
                  </a:ext>
                </a:extLst>
              </p:cNvPr>
              <p:cNvGrpSpPr/>
              <p:nvPr/>
            </p:nvGrpSpPr>
            <p:grpSpPr>
              <a:xfrm>
                <a:off x="108708" y="1463058"/>
                <a:ext cx="11936505" cy="4490677"/>
                <a:chOff x="111380" y="932412"/>
                <a:chExt cx="11936505" cy="4490677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9E4B3338-D802-3C97-3231-867C5D432ECA}"/>
                    </a:ext>
                  </a:extLst>
                </p:cNvPr>
                <p:cNvGrpSpPr/>
                <p:nvPr/>
              </p:nvGrpSpPr>
              <p:grpSpPr>
                <a:xfrm>
                  <a:off x="117710" y="1893201"/>
                  <a:ext cx="1944000" cy="1631971"/>
                  <a:chOff x="560357" y="2816327"/>
                  <a:chExt cx="1944000" cy="1631971"/>
                </a:xfrm>
              </p:grpSpPr>
              <p:sp>
                <p:nvSpPr>
                  <p:cNvPr id="16" name="圆角矩形 15">
                    <a:extLst>
                      <a:ext uri="{FF2B5EF4-FFF2-40B4-BE49-F238E27FC236}">
                        <a16:creationId xmlns:a16="http://schemas.microsoft.com/office/drawing/2014/main" id="{190ED590-3D0F-3B37-9873-3B1ED4E2166F}"/>
                      </a:ext>
                    </a:extLst>
                  </p:cNvPr>
                  <p:cNvSpPr/>
                  <p:nvPr/>
                </p:nvSpPr>
                <p:spPr>
                  <a:xfrm>
                    <a:off x="604413" y="3203401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Maritime data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圆角矩形 31">
                    <a:extLst>
                      <a:ext uri="{FF2B5EF4-FFF2-40B4-BE49-F238E27FC236}">
                        <a16:creationId xmlns:a16="http://schemas.microsoft.com/office/drawing/2014/main" id="{957D127A-6F6A-1611-60A3-2105AC6C2F0C}"/>
                      </a:ext>
                    </a:extLst>
                  </p:cNvPr>
                  <p:cNvSpPr/>
                  <p:nvPr/>
                </p:nvSpPr>
                <p:spPr>
                  <a:xfrm>
                    <a:off x="605923" y="3827754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data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圆角矩形 34">
                    <a:extLst>
                      <a:ext uri="{FF2B5EF4-FFF2-40B4-BE49-F238E27FC236}">
                        <a16:creationId xmlns:a16="http://schemas.microsoft.com/office/drawing/2014/main" id="{4DE00042-165B-0714-BDD1-C789CEF41816}"/>
                      </a:ext>
                    </a:extLst>
                  </p:cNvPr>
                  <p:cNvSpPr/>
                  <p:nvPr/>
                </p:nvSpPr>
                <p:spPr>
                  <a:xfrm>
                    <a:off x="560357" y="2816327"/>
                    <a:ext cx="1944000" cy="163197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Dot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CAA5FD34-CE32-4004-8E6C-782039D043B1}"/>
                      </a:ext>
                    </a:extLst>
                  </p:cNvPr>
                  <p:cNvSpPr txBox="1"/>
                  <p:nvPr/>
                </p:nvSpPr>
                <p:spPr>
                  <a:xfrm>
                    <a:off x="599507" y="2816327"/>
                    <a:ext cx="1027983" cy="40011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</a:t>
                    </a:r>
                    <a:endParaRPr kumimoji="1"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93AD210-5F21-55F2-F7B1-66C6523F25D3}"/>
                    </a:ext>
                  </a:extLst>
                </p:cNvPr>
                <p:cNvGrpSpPr/>
                <p:nvPr/>
              </p:nvGrpSpPr>
              <p:grpSpPr>
                <a:xfrm>
                  <a:off x="111380" y="3785202"/>
                  <a:ext cx="1946916" cy="1631971"/>
                  <a:chOff x="530377" y="2816327"/>
                  <a:chExt cx="1946916" cy="1631971"/>
                </a:xfrm>
              </p:grpSpPr>
              <p:sp>
                <p:nvSpPr>
                  <p:cNvPr id="41" name="圆角矩形 40">
                    <a:extLst>
                      <a:ext uri="{FF2B5EF4-FFF2-40B4-BE49-F238E27FC236}">
                        <a16:creationId xmlns:a16="http://schemas.microsoft.com/office/drawing/2014/main" id="{90D78EEF-F4CE-D08E-E31F-79209804696F}"/>
                      </a:ext>
                    </a:extLst>
                  </p:cNvPr>
                  <p:cNvSpPr/>
                  <p:nvPr/>
                </p:nvSpPr>
                <p:spPr>
                  <a:xfrm>
                    <a:off x="605923" y="3229454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Diverse ship model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圆角矩形 41">
                    <a:extLst>
                      <a:ext uri="{FF2B5EF4-FFF2-40B4-BE49-F238E27FC236}">
                        <a16:creationId xmlns:a16="http://schemas.microsoft.com/office/drawing/2014/main" id="{2CE037AF-99C9-200B-B124-319F7A17B066}"/>
                      </a:ext>
                    </a:extLst>
                  </p:cNvPr>
                  <p:cNvSpPr/>
                  <p:nvPr/>
                </p:nvSpPr>
                <p:spPr>
                  <a:xfrm>
                    <a:off x="618743" y="3844330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model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圆角矩形 43">
                    <a:extLst>
                      <a:ext uri="{FF2B5EF4-FFF2-40B4-BE49-F238E27FC236}">
                        <a16:creationId xmlns:a16="http://schemas.microsoft.com/office/drawing/2014/main" id="{7442CB98-B69E-0242-66E2-B76DD00FB2D0}"/>
                      </a:ext>
                    </a:extLst>
                  </p:cNvPr>
                  <p:cNvSpPr/>
                  <p:nvPr/>
                </p:nvSpPr>
                <p:spPr>
                  <a:xfrm>
                    <a:off x="530377" y="2816327"/>
                    <a:ext cx="1946916" cy="163197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Dot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AFC53107-0D8F-51D4-C621-391F9231DE99}"/>
                      </a:ext>
                    </a:extLst>
                  </p:cNvPr>
                  <p:cNvSpPr txBox="1"/>
                  <p:nvPr/>
                </p:nvSpPr>
                <p:spPr>
                  <a:xfrm>
                    <a:off x="599507" y="2816327"/>
                    <a:ext cx="1479474" cy="40011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Knowledge</a:t>
                    </a:r>
                    <a:endParaRPr kumimoji="1"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C1E989D0-4F9D-0498-1B6D-09E20F7BBFEF}"/>
                    </a:ext>
                  </a:extLst>
                </p:cNvPr>
                <p:cNvGrpSpPr/>
                <p:nvPr/>
              </p:nvGrpSpPr>
              <p:grpSpPr>
                <a:xfrm>
                  <a:off x="2275326" y="937902"/>
                  <a:ext cx="6818914" cy="4485187"/>
                  <a:chOff x="2711134" y="1640786"/>
                  <a:chExt cx="6818914" cy="4485187"/>
                </a:xfrm>
              </p:grpSpPr>
              <p:grpSp>
                <p:nvGrpSpPr>
                  <p:cNvPr id="128" name="组合 127">
                    <a:extLst>
                      <a:ext uri="{FF2B5EF4-FFF2-40B4-BE49-F238E27FC236}">
                        <a16:creationId xmlns:a16="http://schemas.microsoft.com/office/drawing/2014/main" id="{B960A8BA-C785-EA78-8A00-923BE8587066}"/>
                      </a:ext>
                    </a:extLst>
                  </p:cNvPr>
                  <p:cNvGrpSpPr/>
                  <p:nvPr/>
                </p:nvGrpSpPr>
                <p:grpSpPr>
                  <a:xfrm>
                    <a:off x="2711134" y="1640786"/>
                    <a:ext cx="6818914" cy="3461641"/>
                    <a:chOff x="3633919" y="1467100"/>
                    <a:chExt cx="6818914" cy="3461641"/>
                  </a:xfrm>
                </p:grpSpPr>
                <p:sp>
                  <p:nvSpPr>
                    <p:cNvPr id="17" name="圆角矩形 16">
                      <a:extLst>
                        <a:ext uri="{FF2B5EF4-FFF2-40B4-BE49-F238E27FC236}">
                          <a16:creationId xmlns:a16="http://schemas.microsoft.com/office/drawing/2014/main" id="{99E52E7D-21B4-7731-C27F-69F5119A6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2850" y="2294043"/>
                      <a:ext cx="1122218" cy="2634698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</a:t>
                      </a:r>
                    </a:p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Attention</a:t>
                      </a:r>
                      <a:endPara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圆角矩形 17">
                      <a:extLst>
                        <a:ext uri="{FF2B5EF4-FFF2-40B4-BE49-F238E27FC236}">
                          <a16:creationId xmlns:a16="http://schemas.microsoft.com/office/drawing/2014/main" id="{AA6C559B-7D41-C257-07A6-D4B05BC0F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286" y="4125095"/>
                      <a:ext cx="1122218" cy="526473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MMG</a:t>
                      </a:r>
                      <a:r>
                        <a:rPr kumimoji="1" lang="zh-CN" altLang="en-US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kumimoji="1"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圆角矩形 18">
                      <a:extLst>
                        <a:ext uri="{FF2B5EF4-FFF2-40B4-BE49-F238E27FC236}">
                          <a16:creationId xmlns:a16="http://schemas.microsoft.com/office/drawing/2014/main" id="{BC6880F5-4736-8D31-2794-7B7473C48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7681" y="4123745"/>
                      <a:ext cx="1688916" cy="526473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</a:t>
                      </a:r>
                      <a:r>
                        <a:rPr kumimoji="1" lang="zh-CN" altLang="en-US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kumimoji="1"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7" name="直线箭头连接符 26">
                      <a:extLst>
                        <a:ext uri="{FF2B5EF4-FFF2-40B4-BE49-F238E27FC236}">
                          <a16:creationId xmlns:a16="http://schemas.microsoft.com/office/drawing/2014/main" id="{3A8280E3-B0F7-34FF-8677-4A2226148D4E}"/>
                        </a:ext>
                      </a:extLst>
                    </p:cNvPr>
                    <p:cNvCxnSpPr>
                      <a:cxnSpLocks/>
                      <a:stCxn id="18" idx="3"/>
                      <a:endCxn id="19" idx="1"/>
                    </p:cNvCxnSpPr>
                    <p:nvPr/>
                  </p:nvCxnSpPr>
                  <p:spPr>
                    <a:xfrm flipV="1">
                      <a:off x="7769504" y="4386982"/>
                      <a:ext cx="328177" cy="135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直线箭头连接符 28">
                      <a:extLst>
                        <a:ext uri="{FF2B5EF4-FFF2-40B4-BE49-F238E27FC236}">
                          <a16:creationId xmlns:a16="http://schemas.microsoft.com/office/drawing/2014/main" id="{558156B3-7C80-AA1F-A5B4-73555983E5DB}"/>
                        </a:ext>
                      </a:extLst>
                    </p:cNvPr>
                    <p:cNvCxnSpPr>
                      <a:cxnSpLocks/>
                      <a:endCxn id="80" idx="4"/>
                    </p:cNvCxnSpPr>
                    <p:nvPr/>
                  </p:nvCxnSpPr>
                  <p:spPr>
                    <a:xfrm flipV="1">
                      <a:off x="8618532" y="3828039"/>
                      <a:ext cx="0" cy="29570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椭圆 45">
                      <a:extLst>
                        <a:ext uri="{FF2B5EF4-FFF2-40B4-BE49-F238E27FC236}">
                          <a16:creationId xmlns:a16="http://schemas.microsoft.com/office/drawing/2014/main" id="{D3EFE3E3-A985-7174-662F-5B426A25A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2344604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" name="椭圆 47">
                      <a:extLst>
                        <a:ext uri="{FF2B5EF4-FFF2-40B4-BE49-F238E27FC236}">
                          <a16:creationId xmlns:a16="http://schemas.microsoft.com/office/drawing/2014/main" id="{D81BE894-9F01-6CF1-6537-C6BA518EC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2960058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椭圆 48">
                          <a:extLst>
                            <a:ext uri="{FF2B5EF4-FFF2-40B4-BE49-F238E27FC236}">
                              <a16:creationId xmlns:a16="http://schemas.microsoft.com/office/drawing/2014/main" id="{55DC31CC-99D5-8E65-930C-09730316B9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33919" y="3589371"/>
                          <a:ext cx="396000" cy="3960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kumimoji="1" lang="zh-CN" altLang="en-US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9" name="椭圆 48">
                          <a:extLst>
                            <a:ext uri="{FF2B5EF4-FFF2-40B4-BE49-F238E27FC236}">
                              <a16:creationId xmlns:a16="http://schemas.microsoft.com/office/drawing/2014/main" id="{55DC31CC-99D5-8E65-930C-09730316B92F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33919" y="3589371"/>
                          <a:ext cx="396000" cy="396000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 l="-9091" b="-1176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E6DB3507-B66C-4467-79F2-09212ECA33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217" y="1467100"/>
                      <a:ext cx="229161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</a:t>
                      </a:r>
                      <a:r>
                        <a:rPr kumimoji="1"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Motion</a:t>
                      </a:r>
                      <a:r>
                        <a:rPr kumimoji="1"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kumimoji="1"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0" name="椭圆 59">
                      <a:extLst>
                        <a:ext uri="{FF2B5EF4-FFF2-40B4-BE49-F238E27FC236}">
                          <a16:creationId xmlns:a16="http://schemas.microsoft.com/office/drawing/2014/main" id="{C6BE3A65-12B5-95E7-E74D-396130A25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000" y="2713964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1" name="椭圆 60">
                      <a:extLst>
                        <a:ext uri="{FF2B5EF4-FFF2-40B4-BE49-F238E27FC236}">
                          <a16:creationId xmlns:a16="http://schemas.microsoft.com/office/drawing/2014/main" id="{ADDFC375-97A8-A68F-2CEA-66607DCF5C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459" y="3413392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" name="椭圆 61">
                      <a:extLst>
                        <a:ext uri="{FF2B5EF4-FFF2-40B4-BE49-F238E27FC236}">
                          <a16:creationId xmlns:a16="http://schemas.microsoft.com/office/drawing/2014/main" id="{2606AFA5-8D3E-32AB-CF45-A0CF8C176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000" y="4020241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" name="椭圆 62">
                      <a:extLst>
                        <a:ext uri="{FF2B5EF4-FFF2-40B4-BE49-F238E27FC236}">
                          <a16:creationId xmlns:a16="http://schemas.microsoft.com/office/drawing/2014/main" id="{E72C5C6E-F29F-5F07-CAFE-3C6C2D938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4353739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ACE36748-5C06-C775-DC56-31B669CF7A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1354" y="3988724"/>
                      <a:ext cx="5676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1"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" name="圆角矩形 77">
                      <a:extLst>
                        <a:ext uri="{FF2B5EF4-FFF2-40B4-BE49-F238E27FC236}">
                          <a16:creationId xmlns:a16="http://schemas.microsoft.com/office/drawing/2014/main" id="{3B76F86B-86B0-AF6F-7240-4AEB0DD32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286" y="2610322"/>
                      <a:ext cx="3139310" cy="540000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Loss</a:t>
                      </a:r>
                      <a:endPara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0" name="椭圆 79">
                      <a:extLst>
                        <a:ext uri="{FF2B5EF4-FFF2-40B4-BE49-F238E27FC236}">
                          <a16:creationId xmlns:a16="http://schemas.microsoft.com/office/drawing/2014/main" id="{19DEB669-D857-8958-E290-EAD34A1F5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20532" y="3432039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85" name="直线箭头连接符 84">
                      <a:extLst>
                        <a:ext uri="{FF2B5EF4-FFF2-40B4-BE49-F238E27FC236}">
                          <a16:creationId xmlns:a16="http://schemas.microsoft.com/office/drawing/2014/main" id="{6889A196-A1AC-5035-59D4-FDFA7F5333D1}"/>
                        </a:ext>
                      </a:extLst>
                    </p:cNvPr>
                    <p:cNvCxnSpPr>
                      <a:cxnSpLocks/>
                      <a:endCxn id="80" idx="0"/>
                    </p:cNvCxnSpPr>
                    <p:nvPr/>
                  </p:nvCxnSpPr>
                  <p:spPr>
                    <a:xfrm>
                      <a:off x="8618532" y="3150322"/>
                      <a:ext cx="0" cy="2817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箭头连接符 87">
                      <a:extLst>
                        <a:ext uri="{FF2B5EF4-FFF2-40B4-BE49-F238E27FC236}">
                          <a16:creationId xmlns:a16="http://schemas.microsoft.com/office/drawing/2014/main" id="{08AD07FE-068E-E229-ADE8-FE5F185DF408}"/>
                        </a:ext>
                      </a:extLst>
                    </p:cNvPr>
                    <p:cNvCxnSpPr>
                      <a:cxnSpLocks/>
                      <a:stCxn id="46" idx="6"/>
                    </p:cNvCxnSpPr>
                    <p:nvPr/>
                  </p:nvCxnSpPr>
                  <p:spPr>
                    <a:xfrm>
                      <a:off x="4029919" y="2542604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箭头连接符 91">
                      <a:extLst>
                        <a:ext uri="{FF2B5EF4-FFF2-40B4-BE49-F238E27FC236}">
                          <a16:creationId xmlns:a16="http://schemas.microsoft.com/office/drawing/2014/main" id="{04D2156C-51F9-9A0D-93A7-BE47C5D32DFB}"/>
                        </a:ext>
                      </a:extLst>
                    </p:cNvPr>
                    <p:cNvCxnSpPr>
                      <a:cxnSpLocks/>
                      <a:stCxn id="48" idx="6"/>
                    </p:cNvCxnSpPr>
                    <p:nvPr/>
                  </p:nvCxnSpPr>
                  <p:spPr>
                    <a:xfrm>
                      <a:off x="4029919" y="3158058"/>
                      <a:ext cx="37293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线箭头连接符 92">
                      <a:extLst>
                        <a:ext uri="{FF2B5EF4-FFF2-40B4-BE49-F238E27FC236}">
                          <a16:creationId xmlns:a16="http://schemas.microsoft.com/office/drawing/2014/main" id="{BAE0ED97-35B0-98A2-B41A-B19D7FA3C7AE}"/>
                        </a:ext>
                      </a:extLst>
                    </p:cNvPr>
                    <p:cNvCxnSpPr>
                      <a:cxnSpLocks/>
                      <a:stCxn id="49" idx="6"/>
                    </p:cNvCxnSpPr>
                    <p:nvPr/>
                  </p:nvCxnSpPr>
                  <p:spPr>
                    <a:xfrm>
                      <a:off x="4029919" y="3787371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线箭头连接符 93">
                      <a:extLst>
                        <a:ext uri="{FF2B5EF4-FFF2-40B4-BE49-F238E27FC236}">
                          <a16:creationId xmlns:a16="http://schemas.microsoft.com/office/drawing/2014/main" id="{AA2F3550-F835-0042-7BB2-50E806750FC4}"/>
                        </a:ext>
                      </a:extLst>
                    </p:cNvPr>
                    <p:cNvCxnSpPr>
                      <a:cxnSpLocks/>
                      <a:endCxn id="60" idx="2"/>
                    </p:cNvCxnSpPr>
                    <p:nvPr/>
                  </p:nvCxnSpPr>
                  <p:spPr>
                    <a:xfrm>
                      <a:off x="5525068" y="2911964"/>
                      <a:ext cx="37293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线箭头连接符 98">
                      <a:extLst>
                        <a:ext uri="{FF2B5EF4-FFF2-40B4-BE49-F238E27FC236}">
                          <a16:creationId xmlns:a16="http://schemas.microsoft.com/office/drawing/2014/main" id="{7B9063C8-B951-80A9-8B44-E361A3E192D1}"/>
                        </a:ext>
                      </a:extLst>
                    </p:cNvPr>
                    <p:cNvCxnSpPr>
                      <a:cxnSpLocks/>
                      <a:stCxn id="63" idx="6"/>
                    </p:cNvCxnSpPr>
                    <p:nvPr/>
                  </p:nvCxnSpPr>
                  <p:spPr>
                    <a:xfrm>
                      <a:off x="4029919" y="4551739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直线箭头连接符 105">
                      <a:extLst>
                        <a:ext uri="{FF2B5EF4-FFF2-40B4-BE49-F238E27FC236}">
                          <a16:creationId xmlns:a16="http://schemas.microsoft.com/office/drawing/2014/main" id="{F7DA3BEA-56EA-7CE5-DE00-80545886500B}"/>
                        </a:ext>
                      </a:extLst>
                    </p:cNvPr>
                    <p:cNvCxnSpPr>
                      <a:cxnSpLocks/>
                      <a:stCxn id="17" idx="3"/>
                      <a:endCxn id="61" idx="2"/>
                    </p:cNvCxnSpPr>
                    <p:nvPr/>
                  </p:nvCxnSpPr>
                  <p:spPr>
                    <a:xfrm>
                      <a:off x="5525068" y="3611392"/>
                      <a:ext cx="37239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线箭头连接符 111">
                      <a:extLst>
                        <a:ext uri="{FF2B5EF4-FFF2-40B4-BE49-F238E27FC236}">
                          <a16:creationId xmlns:a16="http://schemas.microsoft.com/office/drawing/2014/main" id="{FA0D56EB-7F99-9D8E-69FE-67D02E9C2DBB}"/>
                        </a:ext>
                      </a:extLst>
                    </p:cNvPr>
                    <p:cNvCxnSpPr>
                      <a:cxnSpLocks/>
                      <a:endCxn id="62" idx="2"/>
                    </p:cNvCxnSpPr>
                    <p:nvPr/>
                  </p:nvCxnSpPr>
                  <p:spPr>
                    <a:xfrm>
                      <a:off x="5525068" y="4218241"/>
                      <a:ext cx="37293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圆角矩形 116">
                      <a:extLst>
                        <a:ext uri="{FF2B5EF4-FFF2-40B4-BE49-F238E27FC236}">
                          <a16:creationId xmlns:a16="http://schemas.microsoft.com/office/drawing/2014/main" id="{6C17071F-AC09-CE31-5467-D43D182CC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587" y="2543022"/>
                      <a:ext cx="773913" cy="2107192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prstDash val="dashDot"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21" name="肘形连接符 120">
                      <a:extLst>
                        <a:ext uri="{FF2B5EF4-FFF2-40B4-BE49-F238E27FC236}">
                          <a16:creationId xmlns:a16="http://schemas.microsoft.com/office/drawing/2014/main" id="{3F4BB9E1-4E11-7B57-A0EB-17D507C6A92A}"/>
                        </a:ext>
                      </a:extLst>
                    </p:cNvPr>
                    <p:cNvCxnSpPr>
                      <a:cxnSpLocks/>
                      <a:stCxn id="117" idx="3"/>
                    </p:cNvCxnSpPr>
                    <p:nvPr/>
                  </p:nvCxnSpPr>
                  <p:spPr>
                    <a:xfrm flipV="1">
                      <a:off x="6481500" y="3150322"/>
                      <a:ext cx="773913" cy="446296"/>
                    </a:xfrm>
                    <a:prstGeom prst="bentConnector3">
                      <a:avLst>
                        <a:gd name="adj1" fmla="val 99988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文本框 123">
                      <a:extLst>
                        <a:ext uri="{FF2B5EF4-FFF2-40B4-BE49-F238E27FC236}">
                          <a16:creationId xmlns:a16="http://schemas.microsoft.com/office/drawing/2014/main" id="{BA44C0BD-FDA9-B4B2-24F4-363AA34990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18532" y="3847815"/>
                      <a:ext cx="18343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Adaptive weight</a:t>
                      </a:r>
                      <a:endParaRPr kumimoji="1"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26" name="肘形连接符 125">
                      <a:extLst>
                        <a:ext uri="{FF2B5EF4-FFF2-40B4-BE49-F238E27FC236}">
                          <a16:creationId xmlns:a16="http://schemas.microsoft.com/office/drawing/2014/main" id="{52418272-F139-4D54-F08B-0EB35CED716A}"/>
                        </a:ext>
                      </a:extLst>
                    </p:cNvPr>
                    <p:cNvCxnSpPr>
                      <a:stCxn id="80" idx="6"/>
                      <a:endCxn id="17" idx="2"/>
                    </p:cNvCxnSpPr>
                    <p:nvPr/>
                  </p:nvCxnSpPr>
                  <p:spPr>
                    <a:xfrm flipH="1">
                      <a:off x="4963959" y="3630039"/>
                      <a:ext cx="3852573" cy="1298702"/>
                    </a:xfrm>
                    <a:prstGeom prst="bentConnector4">
                      <a:avLst>
                        <a:gd name="adj1" fmla="val -29903"/>
                        <a:gd name="adj2" fmla="val 117602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9" name="圆角矩形 128">
                    <a:extLst>
                      <a:ext uri="{FF2B5EF4-FFF2-40B4-BE49-F238E27FC236}">
                        <a16:creationId xmlns:a16="http://schemas.microsoft.com/office/drawing/2014/main" id="{C467D8CB-811E-630B-A206-75F42E3A18B6}"/>
                      </a:ext>
                    </a:extLst>
                  </p:cNvPr>
                  <p:cNvSpPr/>
                  <p:nvPr/>
                </p:nvSpPr>
                <p:spPr>
                  <a:xfrm>
                    <a:off x="2909134" y="5585973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White-box</a:t>
                    </a:r>
                    <a:r>
                      <a: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MMG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圆角矩形 129">
                    <a:extLst>
                      <a:ext uri="{FF2B5EF4-FFF2-40B4-BE49-F238E27FC236}">
                        <a16:creationId xmlns:a16="http://schemas.microsoft.com/office/drawing/2014/main" id="{FDC4F13E-B0A9-EA5D-81C9-67F02F86DA9B}"/>
                      </a:ext>
                    </a:extLst>
                  </p:cNvPr>
                  <p:cNvSpPr/>
                  <p:nvPr/>
                </p:nvSpPr>
                <p:spPr>
                  <a:xfrm>
                    <a:off x="5058971" y="5585973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Black-box</a:t>
                    </a:r>
                    <a:r>
                      <a:rPr kumimoji="1" lang="zh-CN" altLang="en-US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Res+Attention (+Phy)</a:t>
                    </a:r>
                    <a:endParaRPr kumimoji="1" lang="zh-CN" altLang="en-US" sz="14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圆角矩形 130">
                    <a:extLst>
                      <a:ext uri="{FF2B5EF4-FFF2-40B4-BE49-F238E27FC236}">
                        <a16:creationId xmlns:a16="http://schemas.microsoft.com/office/drawing/2014/main" id="{2C063D7A-195C-37A0-A9D8-E92AD9DF05C1}"/>
                      </a:ext>
                    </a:extLst>
                  </p:cNvPr>
                  <p:cNvSpPr/>
                  <p:nvPr/>
                </p:nvSpPr>
                <p:spPr>
                  <a:xfrm>
                    <a:off x="7208807" y="5581051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Grey-box</a:t>
                    </a:r>
                    <a:r>
                      <a: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PINN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1F64779-9686-D963-855A-F5AA33F81E7B}"/>
                    </a:ext>
                  </a:extLst>
                </p:cNvPr>
                <p:cNvSpPr txBox="1"/>
                <p:nvPr/>
              </p:nvSpPr>
              <p:spPr>
                <a:xfrm>
                  <a:off x="9756270" y="932412"/>
                  <a:ext cx="22916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Engine model</a:t>
                  </a:r>
                  <a:endPara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组合 211">
                  <a:extLst>
                    <a:ext uri="{FF2B5EF4-FFF2-40B4-BE49-F238E27FC236}">
                      <a16:creationId xmlns:a16="http://schemas.microsoft.com/office/drawing/2014/main" id="{E1270426-5BD5-51DA-C234-40146F352153}"/>
                    </a:ext>
                  </a:extLst>
                </p:cNvPr>
                <p:cNvGrpSpPr/>
                <p:nvPr/>
              </p:nvGrpSpPr>
              <p:grpSpPr>
                <a:xfrm>
                  <a:off x="9070758" y="2290074"/>
                  <a:ext cx="2941120" cy="2523131"/>
                  <a:chOff x="9070758" y="2290074"/>
                  <a:chExt cx="2941120" cy="2523131"/>
                </a:xfrm>
              </p:grpSpPr>
              <p:sp>
                <p:nvSpPr>
                  <p:cNvPr id="138" name="圆角矩形 137">
                    <a:extLst>
                      <a:ext uri="{FF2B5EF4-FFF2-40B4-BE49-F238E27FC236}">
                        <a16:creationId xmlns:a16="http://schemas.microsoft.com/office/drawing/2014/main" id="{BA6F4BA8-A8D9-927F-4964-AAC0FA4C632A}"/>
                      </a:ext>
                    </a:extLst>
                  </p:cNvPr>
                  <p:cNvSpPr/>
                  <p:nvPr/>
                </p:nvSpPr>
                <p:spPr>
                  <a:xfrm>
                    <a:off x="10142312" y="2290074"/>
                    <a:ext cx="821494" cy="1829701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Simple</a:t>
                    </a:r>
                  </a:p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MLP</a:t>
                    </a:r>
                    <a:endParaRPr kumimoji="1" lang="zh-CN" altLang="en-US" sz="14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圆角矩形 151">
                    <a:extLst>
                      <a:ext uri="{FF2B5EF4-FFF2-40B4-BE49-F238E27FC236}">
                        <a16:creationId xmlns:a16="http://schemas.microsoft.com/office/drawing/2014/main" id="{CF255F6D-67E6-15F5-3F91-BE7B0394A3C8}"/>
                      </a:ext>
                    </a:extLst>
                  </p:cNvPr>
                  <p:cNvSpPr/>
                  <p:nvPr/>
                </p:nvSpPr>
                <p:spPr>
                  <a:xfrm>
                    <a:off x="11168584" y="4273205"/>
                    <a:ext cx="795240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Loss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54" name="直线箭头连接符 153">
                    <a:extLst>
                      <a:ext uri="{FF2B5EF4-FFF2-40B4-BE49-F238E27FC236}">
                        <a16:creationId xmlns:a16="http://schemas.microsoft.com/office/drawing/2014/main" id="{3A5FB1FB-C436-BFAE-25EC-08C0783432C6}"/>
                      </a:ext>
                    </a:extLst>
                  </p:cNvPr>
                  <p:cNvCxnSpPr>
                    <a:cxnSpLocks/>
                    <a:stCxn id="175" idx="2"/>
                    <a:endCxn id="152" idx="0"/>
                  </p:cNvCxnSpPr>
                  <p:nvPr/>
                </p:nvCxnSpPr>
                <p:spPr>
                  <a:xfrm>
                    <a:off x="11566204" y="3457315"/>
                    <a:ext cx="0" cy="81589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线箭头连接符 154">
                    <a:extLst>
                      <a:ext uri="{FF2B5EF4-FFF2-40B4-BE49-F238E27FC236}">
                        <a16:creationId xmlns:a16="http://schemas.microsoft.com/office/drawing/2014/main" id="{9B0D08FC-D90A-6F10-20F4-98C1E0047FBB}"/>
                      </a:ext>
                    </a:extLst>
                  </p:cNvPr>
                  <p:cNvCxnSpPr>
                    <a:cxnSpLocks/>
                    <a:stCxn id="166" idx="3"/>
                  </p:cNvCxnSpPr>
                  <p:nvPr/>
                </p:nvCxnSpPr>
                <p:spPr>
                  <a:xfrm>
                    <a:off x="9941588" y="2551671"/>
                    <a:ext cx="20072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线箭头连接符 155">
                    <a:extLst>
                      <a:ext uri="{FF2B5EF4-FFF2-40B4-BE49-F238E27FC236}">
                        <a16:creationId xmlns:a16="http://schemas.microsoft.com/office/drawing/2014/main" id="{F3001E8F-36F1-90F5-0285-77EEDAFFE387}"/>
                      </a:ext>
                    </a:extLst>
                  </p:cNvPr>
                  <p:cNvCxnSpPr>
                    <a:cxnSpLocks/>
                    <a:stCxn id="168" idx="3"/>
                    <a:endCxn id="138" idx="1"/>
                  </p:cNvCxnSpPr>
                  <p:nvPr/>
                </p:nvCxnSpPr>
                <p:spPr>
                  <a:xfrm flipV="1">
                    <a:off x="9941588" y="3204925"/>
                    <a:ext cx="200724" cy="48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线箭头连接符 156">
                    <a:extLst>
                      <a:ext uri="{FF2B5EF4-FFF2-40B4-BE49-F238E27FC236}">
                        <a16:creationId xmlns:a16="http://schemas.microsoft.com/office/drawing/2014/main" id="{91EEA482-C417-936D-78CB-4D13BBE68402}"/>
                      </a:ext>
                    </a:extLst>
                  </p:cNvPr>
                  <p:cNvCxnSpPr>
                    <a:cxnSpLocks/>
                    <a:stCxn id="167" idx="3"/>
                  </p:cNvCxnSpPr>
                  <p:nvPr/>
                </p:nvCxnSpPr>
                <p:spPr>
                  <a:xfrm>
                    <a:off x="9934758" y="3867864"/>
                    <a:ext cx="20755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线箭头连接符 159">
                    <a:extLst>
                      <a:ext uri="{FF2B5EF4-FFF2-40B4-BE49-F238E27FC236}">
                        <a16:creationId xmlns:a16="http://schemas.microsoft.com/office/drawing/2014/main" id="{08B65162-594F-819A-8E6F-78488764FDB3}"/>
                      </a:ext>
                    </a:extLst>
                  </p:cNvPr>
                  <p:cNvCxnSpPr>
                    <a:cxnSpLocks/>
                    <a:stCxn id="138" idx="3"/>
                    <a:endCxn id="175" idx="1"/>
                  </p:cNvCxnSpPr>
                  <p:nvPr/>
                </p:nvCxnSpPr>
                <p:spPr>
                  <a:xfrm>
                    <a:off x="10963806" y="3204925"/>
                    <a:ext cx="156724" cy="126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肘形连接符 164">
                    <a:extLst>
                      <a:ext uri="{FF2B5EF4-FFF2-40B4-BE49-F238E27FC236}">
                        <a16:creationId xmlns:a16="http://schemas.microsoft.com/office/drawing/2014/main" id="{C1D45B16-D0AE-7B8E-E09B-8BD3473D55F8}"/>
                      </a:ext>
                    </a:extLst>
                  </p:cNvPr>
                  <p:cNvCxnSpPr>
                    <a:cxnSpLocks/>
                    <a:stCxn id="152" idx="1"/>
                    <a:endCxn id="138" idx="2"/>
                  </p:cNvCxnSpPr>
                  <p:nvPr/>
                </p:nvCxnSpPr>
                <p:spPr>
                  <a:xfrm rot="10800000">
                    <a:off x="10553060" y="4119775"/>
                    <a:ext cx="615525" cy="423430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圆角矩形 165">
                    <a:extLst>
                      <a:ext uri="{FF2B5EF4-FFF2-40B4-BE49-F238E27FC236}">
                        <a16:creationId xmlns:a16="http://schemas.microsoft.com/office/drawing/2014/main" id="{008CD1AF-7ACB-F031-1094-DE5C03E46DAD}"/>
                      </a:ext>
                    </a:extLst>
                  </p:cNvPr>
                  <p:cNvSpPr/>
                  <p:nvPr/>
                </p:nvSpPr>
                <p:spPr>
                  <a:xfrm>
                    <a:off x="9077588" y="2317671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Power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圆角矩形 166">
                    <a:extLst>
                      <a:ext uri="{FF2B5EF4-FFF2-40B4-BE49-F238E27FC236}">
                        <a16:creationId xmlns:a16="http://schemas.microsoft.com/office/drawing/2014/main" id="{E1971E00-BC5B-679F-ECB3-EA7CBC32C50F}"/>
                      </a:ext>
                    </a:extLst>
                  </p:cNvPr>
                  <p:cNvSpPr/>
                  <p:nvPr/>
                </p:nvSpPr>
                <p:spPr>
                  <a:xfrm>
                    <a:off x="9070758" y="3633864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MCR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圆角矩形 167">
                    <a:extLst>
                      <a:ext uri="{FF2B5EF4-FFF2-40B4-BE49-F238E27FC236}">
                        <a16:creationId xmlns:a16="http://schemas.microsoft.com/office/drawing/2014/main" id="{789BA7FE-1CF7-4DEF-D789-523AB3CBE818}"/>
                      </a:ext>
                    </a:extLst>
                  </p:cNvPr>
                  <p:cNvSpPr/>
                  <p:nvPr/>
                </p:nvSpPr>
                <p:spPr>
                  <a:xfrm>
                    <a:off x="9077588" y="2975729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Speed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圆角矩形 174">
                    <a:extLst>
                      <a:ext uri="{FF2B5EF4-FFF2-40B4-BE49-F238E27FC236}">
                        <a16:creationId xmlns:a16="http://schemas.microsoft.com/office/drawing/2014/main" id="{125D33B0-B441-813C-9253-B474060C236E}"/>
                      </a:ext>
                    </a:extLst>
                  </p:cNvPr>
                  <p:cNvSpPr/>
                  <p:nvPr/>
                </p:nvSpPr>
                <p:spPr>
                  <a:xfrm>
                    <a:off x="11120530" y="2977908"/>
                    <a:ext cx="891348" cy="479407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SFOC</a:t>
                    </a:r>
                    <a:endParaRPr kumimoji="1"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206" name="肘形连接符 205">
                  <a:extLst>
                    <a:ext uri="{FF2B5EF4-FFF2-40B4-BE49-F238E27FC236}">
                      <a16:creationId xmlns:a16="http://schemas.microsoft.com/office/drawing/2014/main" id="{B40D8551-D608-6BA4-30AC-07FC99C5AB3E}"/>
                    </a:ext>
                  </a:extLst>
                </p:cNvPr>
                <p:cNvCxnSpPr>
                  <a:cxnSpLocks/>
                  <a:stCxn id="117" idx="0"/>
                  <a:endCxn id="214" idx="0"/>
                </p:cNvCxnSpPr>
                <p:nvPr/>
              </p:nvCxnSpPr>
              <p:spPr>
                <a:xfrm rot="16200000" flipH="1">
                  <a:off x="7002481" y="-252706"/>
                  <a:ext cx="237688" cy="4770748"/>
                </a:xfrm>
                <a:prstGeom prst="bentConnector3">
                  <a:avLst>
                    <a:gd name="adj1" fmla="val -9617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圆角矩形 210">
                  <a:extLst>
                    <a:ext uri="{FF2B5EF4-FFF2-40B4-BE49-F238E27FC236}">
                      <a16:creationId xmlns:a16="http://schemas.microsoft.com/office/drawing/2014/main" id="{2C8A0EC7-30AC-2CF0-E971-9DC866A12877}"/>
                    </a:ext>
                  </a:extLst>
                </p:cNvPr>
                <p:cNvSpPr/>
                <p:nvPr/>
              </p:nvSpPr>
              <p:spPr>
                <a:xfrm>
                  <a:off x="6393628" y="1549120"/>
                  <a:ext cx="1631899" cy="400386"/>
                </a:xfrm>
                <a:prstGeom prst="roundRect">
                  <a:avLst/>
                </a:prstGeom>
                <a:ln>
                  <a:solidFill>
                    <a:srgbClr val="00546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Physical</a:t>
                  </a:r>
                  <a:r>
                    <a: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Rules</a:t>
                  </a:r>
                  <a:endParaRPr kumimoji="1" lang="zh-CN" altLang="en-US" sz="1600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4" name="圆角矩形 213">
                <a:extLst>
                  <a:ext uri="{FF2B5EF4-FFF2-40B4-BE49-F238E27FC236}">
                    <a16:creationId xmlns:a16="http://schemas.microsoft.com/office/drawing/2014/main" id="{4409A5EC-DB1A-4B82-229D-1B820E5ABAAE}"/>
                  </a:ext>
                </a:extLst>
              </p:cNvPr>
              <p:cNvSpPr/>
              <p:nvPr/>
            </p:nvSpPr>
            <p:spPr>
              <a:xfrm>
                <a:off x="8980291" y="2782158"/>
                <a:ext cx="1047472" cy="12529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圆角矩形 220">
                <a:extLst>
                  <a:ext uri="{FF2B5EF4-FFF2-40B4-BE49-F238E27FC236}">
                    <a16:creationId xmlns:a16="http://schemas.microsoft.com/office/drawing/2014/main" id="{873434DA-2D2B-5A07-D013-739E159B67A3}"/>
                  </a:ext>
                </a:extLst>
              </p:cNvPr>
              <p:cNvSpPr/>
              <p:nvPr/>
            </p:nvSpPr>
            <p:spPr>
              <a:xfrm>
                <a:off x="8840294" y="1449088"/>
                <a:ext cx="3221080" cy="4691285"/>
              </a:xfrm>
              <a:prstGeom prst="roundRect">
                <a:avLst>
                  <a:gd name="adj" fmla="val 5364"/>
                </a:avLst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圆角矩形 221">
                <a:extLst>
                  <a:ext uri="{FF2B5EF4-FFF2-40B4-BE49-F238E27FC236}">
                    <a16:creationId xmlns:a16="http://schemas.microsoft.com/office/drawing/2014/main" id="{1AF0609C-EF4E-F448-852E-A393250299DA}"/>
                  </a:ext>
                </a:extLst>
              </p:cNvPr>
              <p:cNvSpPr/>
              <p:nvPr/>
            </p:nvSpPr>
            <p:spPr>
              <a:xfrm>
                <a:off x="44968" y="1194648"/>
                <a:ext cx="12096000" cy="5093824"/>
              </a:xfrm>
              <a:prstGeom prst="roundRect">
                <a:avLst>
                  <a:gd name="adj" fmla="val 5364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4" name="圆角矩形 233">
              <a:extLst>
                <a:ext uri="{FF2B5EF4-FFF2-40B4-BE49-F238E27FC236}">
                  <a16:creationId xmlns:a16="http://schemas.microsoft.com/office/drawing/2014/main" id="{95D17753-E0C0-7975-A919-0A9369AC3AF6}"/>
                </a:ext>
              </a:extLst>
            </p:cNvPr>
            <p:cNvSpPr/>
            <p:nvPr/>
          </p:nvSpPr>
          <p:spPr>
            <a:xfrm>
              <a:off x="1948070" y="1229463"/>
              <a:ext cx="8659310" cy="39692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Physical-informed Neural</a:t>
              </a:r>
              <a:r>
                <a:rPr lang="zh-CN" altLang="en-US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Networks AI model for Carbon Emission</a:t>
              </a:r>
              <a:r>
                <a:rPr lang="zh-CN" altLang="en-US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Estimation</a:t>
              </a: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3A76F6E7-87DD-E20A-C4DB-6FEFC21B2970}"/>
                </a:ext>
              </a:extLst>
            </p:cNvPr>
            <p:cNvSpPr txBox="1"/>
            <p:nvPr/>
          </p:nvSpPr>
          <p:spPr>
            <a:xfrm>
              <a:off x="108771" y="1662466"/>
              <a:ext cx="19362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" altLang="zh-CN" sz="2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nterpretable </a:t>
              </a:r>
            </a:p>
            <a:p>
              <a:pPr algn="ctr"/>
              <a:r>
                <a:rPr lang="en" altLang="zh-CN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" altLang="zh-CN" sz="2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zh-CN" alt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56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5.1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EE4B61-0C66-A172-8361-003663FB7719}"/>
              </a:ext>
            </a:extLst>
          </p:cNvPr>
          <p:cNvSpPr txBox="1"/>
          <p:nvPr/>
        </p:nvSpPr>
        <p:spPr>
          <a:xfrm>
            <a:off x="94352" y="1114336"/>
            <a:ext cx="12097648" cy="549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2400" b="1" dirty="0">
                <a:solidFill>
                  <a:srgbClr val="00546A"/>
                </a:solidFill>
                <a:latin typeface="Arial" panose="020B0604020202020204" pitchFamily="34" charset="0"/>
              </a:rPr>
              <a:t>1. </a:t>
            </a:r>
            <a:r>
              <a:rPr lang="en" altLang="zh-CN" sz="2400" b="1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Research objectives and general ideas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" altLang="zh-CN" sz="2000" b="0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(1) To solve the two core problems of ship motion state prediction and carbon emission estimation</a:t>
            </a: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</a:rPr>
              <a:t>.</a:t>
            </a:r>
            <a:endParaRPr lang="en" altLang="zh-CN" sz="2000" b="0" i="0" dirty="0">
              <a:solidFill>
                <a:srgbClr val="00546A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" altLang="zh-CN" sz="2000" b="0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(2) Build an end-to-end modeling framework that integrates physical modeling and </a:t>
            </a: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en" altLang="zh-CN" sz="2000" b="0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.</a:t>
            </a:r>
            <a:endParaRPr lang="en" altLang="zh-CN" sz="2000" dirty="0">
              <a:solidFill>
                <a:srgbClr val="00546A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2400" b="1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2. Model structure design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collaborative modeling system of white box (MMG)+ black box (Res+Attention)+ gray box (PINN) is constructed to achieve both high accuracy and interpretability</a:t>
            </a:r>
            <a:r>
              <a:rPr lang="en" altLang="zh-CN" sz="24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400" b="0" i="0" dirty="0">
              <a:solidFill>
                <a:srgbClr val="00546A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2400" b="1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3. Training strategy and system flow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design: jointly optimize Data Loss and Physics Loss to prevent non-physical behavior..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Closed-loop characteristic: Support dynamic and end-to-end SFOC estimation </a:t>
            </a: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state → engine power → SFOC</a:t>
            </a: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000" b="0" i="0" dirty="0">
              <a:solidFill>
                <a:srgbClr val="00546A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2400" b="1" i="0" dirty="0">
                <a:solidFill>
                  <a:srgbClr val="00546A"/>
                </a:solidFill>
                <a:effectLst/>
                <a:latin typeface="Arial" panose="020B0604020202020204" pitchFamily="34" charset="0"/>
              </a:rPr>
              <a:t>4. Experimental effect and engineering significance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show that the model has good prediction performance and robustness, which provides technical support for intelligent shipping and green low-carbon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7540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147E3482-59D7-011A-B6E0-06C7C6C777E6}"/>
              </a:ext>
            </a:extLst>
          </p:cNvPr>
          <p:cNvSpPr/>
          <p:nvPr/>
        </p:nvSpPr>
        <p:spPr>
          <a:xfrm rot="5400000" flipH="1">
            <a:off x="7640742" y="-33948"/>
            <a:ext cx="2385140" cy="5295969"/>
          </a:xfrm>
          <a:prstGeom prst="wedgeRoundRectCallout">
            <a:avLst>
              <a:gd name="adj1" fmla="val -35300"/>
              <a:gd name="adj2" fmla="val 61523"/>
              <a:gd name="adj3" fmla="val 16667"/>
            </a:avLst>
          </a:prstGeom>
          <a:noFill/>
          <a:ln w="38100">
            <a:solidFill>
              <a:srgbClr val="00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Work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5358" y="6573543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C2F0F47-420B-85E1-D944-D526D6A5A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10" y="1049206"/>
            <a:ext cx="1142592" cy="88233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F220CE7-7458-E4BA-7563-053EBCD073D8}"/>
              </a:ext>
            </a:extLst>
          </p:cNvPr>
          <p:cNvSpPr/>
          <p:nvPr/>
        </p:nvSpPr>
        <p:spPr>
          <a:xfrm>
            <a:off x="3173041" y="4821854"/>
            <a:ext cx="621817" cy="1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标注 32">
            <a:extLst>
              <a:ext uri="{FF2B5EF4-FFF2-40B4-BE49-F238E27FC236}">
                <a16:creationId xmlns:a16="http://schemas.microsoft.com/office/drawing/2014/main" id="{3EBD988E-C7FE-E849-621F-4D62D8E09956}"/>
              </a:ext>
            </a:extLst>
          </p:cNvPr>
          <p:cNvSpPr/>
          <p:nvPr/>
        </p:nvSpPr>
        <p:spPr>
          <a:xfrm rot="5400000">
            <a:off x="7649565" y="2580954"/>
            <a:ext cx="2165898" cy="5497562"/>
          </a:xfrm>
          <a:prstGeom prst="wedgeRoundRectCallout">
            <a:avLst>
              <a:gd name="adj1" fmla="val -46824"/>
              <a:gd name="adj2" fmla="val 61523"/>
              <a:gd name="adj3" fmla="val 16667"/>
            </a:avLst>
          </a:prstGeom>
          <a:noFill/>
          <a:ln w="38100">
            <a:solidFill>
              <a:srgbClr val="00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A8E9F0-04B4-0797-AB16-A9968EB03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335" y="3867892"/>
            <a:ext cx="1200882" cy="948065"/>
          </a:xfrm>
          <a:prstGeom prst="rect">
            <a:avLst/>
          </a:prstGeom>
        </p:spPr>
      </p:pic>
      <p:sp>
        <p:nvSpPr>
          <p:cNvPr id="35" name="圆角矩形标注 34">
            <a:extLst>
              <a:ext uri="{FF2B5EF4-FFF2-40B4-BE49-F238E27FC236}">
                <a16:creationId xmlns:a16="http://schemas.microsoft.com/office/drawing/2014/main" id="{03634E15-2C0A-655F-F9F7-C9063710B38A}"/>
              </a:ext>
            </a:extLst>
          </p:cNvPr>
          <p:cNvSpPr/>
          <p:nvPr/>
        </p:nvSpPr>
        <p:spPr>
          <a:xfrm rot="5400000" flipH="1" flipV="1">
            <a:off x="1545653" y="3090902"/>
            <a:ext cx="2385140" cy="4302147"/>
          </a:xfrm>
          <a:prstGeom prst="wedgeRoundRectCallout">
            <a:avLst>
              <a:gd name="adj1" fmla="val 41374"/>
              <a:gd name="adj2" fmla="val 55682"/>
              <a:gd name="adj3" fmla="val 16667"/>
            </a:avLst>
          </a:prstGeom>
          <a:noFill/>
          <a:ln w="38100">
            <a:solidFill>
              <a:srgbClr val="00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标注 33">
            <a:extLst>
              <a:ext uri="{FF2B5EF4-FFF2-40B4-BE49-F238E27FC236}">
                <a16:creationId xmlns:a16="http://schemas.microsoft.com/office/drawing/2014/main" id="{2504D7E0-427F-5678-09E0-E7BD73F8184E}"/>
              </a:ext>
            </a:extLst>
          </p:cNvPr>
          <p:cNvSpPr/>
          <p:nvPr/>
        </p:nvSpPr>
        <p:spPr>
          <a:xfrm rot="5400000" flipH="1" flipV="1">
            <a:off x="1430169" y="608783"/>
            <a:ext cx="2907618" cy="4618255"/>
          </a:xfrm>
          <a:prstGeom prst="wedgeRoundRectCallout">
            <a:avLst>
              <a:gd name="adj1" fmla="val -14306"/>
              <a:gd name="adj2" fmla="val 56523"/>
              <a:gd name="adj3" fmla="val 16667"/>
            </a:avLst>
          </a:prstGeom>
          <a:solidFill>
            <a:schemeClr val="bg1"/>
          </a:solidFill>
          <a:ln w="38100">
            <a:solidFill>
              <a:srgbClr val="00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44C1AB-C047-BB4F-18A6-049AD3D78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77" y="1064051"/>
            <a:ext cx="1447800" cy="800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99DBAC-0AC9-4443-7138-A006CF115C90}"/>
              </a:ext>
            </a:extLst>
          </p:cNvPr>
          <p:cNvSpPr txBox="1"/>
          <p:nvPr/>
        </p:nvSpPr>
        <p:spPr>
          <a:xfrm>
            <a:off x="948920" y="1842604"/>
            <a:ext cx="390016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Improving Generalization</a:t>
            </a:r>
            <a:r>
              <a:rPr lang="zh-CN" altLang="en-US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b="1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AEA027-BC24-0741-3576-87E336D46516}"/>
              </a:ext>
            </a:extLst>
          </p:cNvPr>
          <p:cNvSpPr txBox="1"/>
          <p:nvPr/>
        </p:nvSpPr>
        <p:spPr>
          <a:xfrm>
            <a:off x="6296394" y="1902089"/>
            <a:ext cx="5073836" cy="743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Incorporating Environmental</a:t>
            </a:r>
            <a:r>
              <a:rPr lang="zh-CN" altLang="en-US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Disturbance Modeling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53ED027-CD80-92B5-D82F-D80149A4BB4E}"/>
              </a:ext>
            </a:extLst>
          </p:cNvPr>
          <p:cNvSpPr txBox="1"/>
          <p:nvPr/>
        </p:nvSpPr>
        <p:spPr>
          <a:xfrm>
            <a:off x="7466912" y="4325462"/>
            <a:ext cx="348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Transfer Learning with </a:t>
            </a:r>
          </a:p>
          <a:p>
            <a:pPr algn="ctr"/>
            <a:r>
              <a:rPr lang="en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Real-Ship Operational Data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7756F5-D22E-82CB-6063-38862EABBF5A}"/>
              </a:ext>
            </a:extLst>
          </p:cNvPr>
          <p:cNvSpPr txBox="1"/>
          <p:nvPr/>
        </p:nvSpPr>
        <p:spPr>
          <a:xfrm>
            <a:off x="710703" y="2567611"/>
            <a:ext cx="405563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altLang="zh-CN" sz="16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Multi-vessel Training</a:t>
            </a:r>
            <a:endParaRPr lang="en" altLang="zh-CN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KVLCC</a:t>
            </a:r>
            <a:r>
              <a:rPr lang="en-US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zh-CN" altLang="en-US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 ships, bulk carriers, etc.,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modeling framework with strong cross-vessel generalization capability.</a:t>
            </a:r>
            <a:endParaRPr lang="en" altLang="zh-CN" sz="1600" b="1" i="0" u="none" strike="noStrike" dirty="0">
              <a:solidFill>
                <a:srgbClr val="00546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FC48894-EFED-7EB9-AAC4-D820A2142B8C}"/>
              </a:ext>
            </a:extLst>
          </p:cNvPr>
          <p:cNvSpPr/>
          <p:nvPr/>
        </p:nvSpPr>
        <p:spPr>
          <a:xfrm>
            <a:off x="4592884" y="2971770"/>
            <a:ext cx="1800000" cy="1800000"/>
          </a:xfrm>
          <a:prstGeom prst="ellipse">
            <a:avLst/>
          </a:prstGeom>
          <a:solidFill>
            <a:srgbClr val="DCF0FC"/>
          </a:solidFill>
          <a:ln w="28575">
            <a:solidFill>
              <a:srgbClr val="00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kumimoji="1" lang="en-US" altLang="zh-C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Work</a:t>
            </a:r>
            <a:endParaRPr kumimoji="1" lang="zh-CN" altLang="en-US" sz="2800" b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8D94BF-DCB6-4FF9-8566-4A1877F1E9F2}"/>
              </a:ext>
            </a:extLst>
          </p:cNvPr>
          <p:cNvSpPr txBox="1"/>
          <p:nvPr/>
        </p:nvSpPr>
        <p:spPr>
          <a:xfrm>
            <a:off x="694361" y="4478745"/>
            <a:ext cx="3987792" cy="18502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r>
              <a:rPr lang="en" altLang="zh-CN" sz="1600" b="1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Introducing Additional Constraint Terms for Improved Generalization</a:t>
            </a:r>
            <a:endParaRPr lang="en" altLang="zh-CN" sz="16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conservation constraints (e.g., mass or momentum conservation), first-order and second-order derivative penalties.</a:t>
            </a:r>
          </a:p>
          <a:p>
            <a:pPr marL="285750" indent="-2857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temporal regularization.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9D8756D-0720-552F-E1F3-A1D5E939E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3" y="5904619"/>
            <a:ext cx="861250" cy="90474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8E06CEB-AED3-014D-C97A-AE500F99707E}"/>
              </a:ext>
            </a:extLst>
          </p:cNvPr>
          <p:cNvSpPr txBox="1"/>
          <p:nvPr/>
        </p:nvSpPr>
        <p:spPr>
          <a:xfrm>
            <a:off x="6494687" y="2596716"/>
            <a:ext cx="487554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waves, wind, currents, and shallow water effects</a:t>
            </a:r>
            <a:r>
              <a:rPr lang="en-US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1600" b="0" i="0" u="none" strike="noStrike" dirty="0">
              <a:solidFill>
                <a:srgbClr val="00546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the model's stability and performance under realistic and complex sea conditions.</a:t>
            </a:r>
            <a:endParaRPr lang="en" altLang="zh-CN" sz="1600" b="1" i="0" u="none" strike="noStrike" dirty="0">
              <a:solidFill>
                <a:srgbClr val="00546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55F94D-E149-145E-AD74-2DEF7351CC5B}"/>
              </a:ext>
            </a:extLst>
          </p:cNvPr>
          <p:cNvSpPr txBox="1"/>
          <p:nvPr/>
        </p:nvSpPr>
        <p:spPr>
          <a:xfrm>
            <a:off x="6296394" y="5017849"/>
            <a:ext cx="5092001" cy="12316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41750" indent="-2857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real-world data from AIS logs, onboard sensors, and digital twin platforms </a:t>
            </a:r>
          </a:p>
          <a:p>
            <a:pPr marL="141750" indent="-2857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sz="1600" b="0" i="0" u="none" strike="noStrike" dirty="0">
                <a:solidFill>
                  <a:srgbClr val="00546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fine-tune the model and improve its real-world predictive accuracy.</a:t>
            </a:r>
          </a:p>
        </p:txBody>
      </p:sp>
    </p:spTree>
    <p:extLst>
      <p:ext uri="{BB962C8B-B14F-4D97-AF65-F5344CB8AC3E}">
        <p14:creationId xmlns:p14="http://schemas.microsoft.com/office/powerpoint/2010/main" val="211914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Project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1CF216-6D3A-920F-EF01-46559990E6ED}"/>
              </a:ext>
            </a:extLst>
          </p:cNvPr>
          <p:cNvGrpSpPr/>
          <p:nvPr/>
        </p:nvGrpSpPr>
        <p:grpSpPr>
          <a:xfrm>
            <a:off x="363378" y="1127025"/>
            <a:ext cx="5400000" cy="5619149"/>
            <a:chOff x="187524" y="1193128"/>
            <a:chExt cx="5177690" cy="5619149"/>
          </a:xfrm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AF572B0E-3539-F26F-A54B-AF4E76A6BCF9}"/>
                </a:ext>
              </a:extLst>
            </p:cNvPr>
            <p:cNvSpPr/>
            <p:nvPr/>
          </p:nvSpPr>
          <p:spPr>
            <a:xfrm>
              <a:off x="187524" y="1193128"/>
              <a:ext cx="5177690" cy="5619149"/>
            </a:xfrm>
            <a:prstGeom prst="roundRect">
              <a:avLst>
                <a:gd name="adj" fmla="val 3262"/>
              </a:avLst>
            </a:prstGeom>
            <a:solidFill>
              <a:srgbClr val="DCF0FC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880DDC7-E3CB-9752-5038-97F00DECA778}"/>
                </a:ext>
              </a:extLst>
            </p:cNvPr>
            <p:cNvSpPr txBox="1"/>
            <p:nvPr/>
          </p:nvSpPr>
          <p:spPr>
            <a:xfrm>
              <a:off x="352777" y="1240115"/>
              <a:ext cx="5012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4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Motivation &amp; Challenges</a:t>
              </a:r>
              <a:endParaRPr lang="en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6AF0D80-4AFA-E373-64EB-D138C3C76ADA}"/>
                </a:ext>
              </a:extLst>
            </p:cNvPr>
            <p:cNvGrpSpPr/>
            <p:nvPr/>
          </p:nvGrpSpPr>
          <p:grpSpPr>
            <a:xfrm>
              <a:off x="313624" y="1743940"/>
              <a:ext cx="4883981" cy="2742590"/>
              <a:chOff x="5719310" y="2002101"/>
              <a:chExt cx="4883981" cy="274259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4C4D81C2-824F-50B0-9658-B94757E78A98}"/>
                  </a:ext>
                </a:extLst>
              </p:cNvPr>
              <p:cNvSpPr/>
              <p:nvPr/>
            </p:nvSpPr>
            <p:spPr>
              <a:xfrm>
                <a:off x="5719310" y="2002101"/>
                <a:ext cx="4858438" cy="2742590"/>
              </a:xfrm>
              <a:prstGeom prst="roundRect">
                <a:avLst/>
              </a:prstGeom>
              <a:solidFill>
                <a:srgbClr val="B1DCF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39701B-3E29-D79D-FB67-2B8D2D79606C}"/>
                  </a:ext>
                </a:extLst>
              </p:cNvPr>
              <p:cNvSpPr txBox="1"/>
              <p:nvPr/>
            </p:nvSpPr>
            <p:spPr>
              <a:xfrm>
                <a:off x="7169020" y="2062656"/>
                <a:ext cx="3434271" cy="1459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A. Highly nonlinear dynamics</a:t>
                </a:r>
                <a:br>
                  <a:rPr lang="en" altLang="zh-CN" sz="1600" b="0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" altLang="zh-CN" sz="1600" b="0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Ship motion is strongly nonlinear and governed by multiple control inputs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" altLang="zh-CN" sz="1600" b="0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making accurate modeling difficult.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094790-3741-D259-8312-478854EC2CE0}"/>
                  </a:ext>
                </a:extLst>
              </p:cNvPr>
              <p:cNvSpPr txBox="1"/>
              <p:nvPr/>
            </p:nvSpPr>
            <p:spPr>
              <a:xfrm>
                <a:off x="5749366" y="3496619"/>
                <a:ext cx="1329652" cy="98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Complex mapping</a:t>
                </a:r>
                <a:endPara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DDE16B-7C8A-667C-8528-8FA7CC1E4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5857" y="2103574"/>
                <a:ext cx="1329652" cy="1459374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DF6974-082C-31F0-3C0F-09135129CCD6}"/>
                  </a:ext>
                </a:extLst>
              </p:cNvPr>
              <p:cNvSpPr txBox="1"/>
              <p:nvPr/>
            </p:nvSpPr>
            <p:spPr>
              <a:xfrm>
                <a:off x="6965835" y="3496619"/>
                <a:ext cx="3606757" cy="115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As for</a:t>
                </a:r>
                <a:r>
                  <a:rPr lang="en" altLang="zh-CN" sz="1600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engine states to emissions, SFOC is influenced by multiple nonlinear variables, which are hard to capture using rule-based methods.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8A2120E-EAE1-264D-A8AE-1D6CBF097F85}"/>
                </a:ext>
              </a:extLst>
            </p:cNvPr>
            <p:cNvGrpSpPr/>
            <p:nvPr/>
          </p:nvGrpSpPr>
          <p:grpSpPr>
            <a:xfrm>
              <a:off x="316802" y="4537081"/>
              <a:ext cx="4852082" cy="2116004"/>
              <a:chOff x="6391124" y="3434846"/>
              <a:chExt cx="4852082" cy="211600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3E7ED424-6B11-1EEB-8F0A-B2FB6D3B971C}"/>
                  </a:ext>
                </a:extLst>
              </p:cNvPr>
              <p:cNvGrpSpPr/>
              <p:nvPr/>
            </p:nvGrpSpPr>
            <p:grpSpPr>
              <a:xfrm>
                <a:off x="6391124" y="3434846"/>
                <a:ext cx="4852082" cy="2116004"/>
                <a:chOff x="321752" y="3538988"/>
                <a:chExt cx="4858438" cy="2403866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CF475A3A-B7CF-B884-2F3C-FD5B619532E7}"/>
                    </a:ext>
                  </a:extLst>
                </p:cNvPr>
                <p:cNvGrpSpPr/>
                <p:nvPr/>
              </p:nvGrpSpPr>
              <p:grpSpPr>
                <a:xfrm>
                  <a:off x="321752" y="3538988"/>
                  <a:ext cx="4858438" cy="2403866"/>
                  <a:chOff x="5649115" y="2242143"/>
                  <a:chExt cx="4858438" cy="2403866"/>
                </a:xfrm>
              </p:grpSpPr>
              <p:sp>
                <p:nvSpPr>
                  <p:cNvPr id="18" name="圆角矩形 17">
                    <a:extLst>
                      <a:ext uri="{FF2B5EF4-FFF2-40B4-BE49-F238E27FC236}">
                        <a16:creationId xmlns:a16="http://schemas.microsoft.com/office/drawing/2014/main" id="{73615CD4-E102-E51A-909C-98F4C7E0540A}"/>
                      </a:ext>
                    </a:extLst>
                  </p:cNvPr>
                  <p:cNvSpPr/>
                  <p:nvPr/>
                </p:nvSpPr>
                <p:spPr>
                  <a:xfrm>
                    <a:off x="5649115" y="2242143"/>
                    <a:ext cx="4858438" cy="2403866"/>
                  </a:xfrm>
                  <a:prstGeom prst="roundRect">
                    <a:avLst/>
                  </a:prstGeom>
                  <a:solidFill>
                    <a:srgbClr val="B1DCF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5BBC88D-D485-6D1E-373D-565A772825C0}"/>
                      </a:ext>
                    </a:extLst>
                  </p:cNvPr>
                  <p:cNvSpPr txBox="1"/>
                  <p:nvPr/>
                </p:nvSpPr>
                <p:spPr>
                  <a:xfrm>
                    <a:off x="7329869" y="2346696"/>
                    <a:ext cx="3056507" cy="22348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" altLang="zh-CN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Most existing studies focus on isolated modules (e.g., motion or SFOC), with few addressing the entire pipeline from motion → propulsion → carbon emissions in an integrated, physics-aware framework.</a:t>
                    </a:r>
                  </a:p>
                </p:txBody>
              </p:sp>
            </p:grpSp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17AC56C3-F20C-271A-D5D4-243F5250E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956" y="3697034"/>
                  <a:ext cx="1540549" cy="1169470"/>
                </a:xfrm>
                <a:prstGeom prst="rect">
                  <a:avLst/>
                </a:prstGeom>
              </p:spPr>
            </p:pic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77CAAD-1CED-48B6-1033-14865145DC2D}"/>
                  </a:ext>
                </a:extLst>
              </p:cNvPr>
              <p:cNvSpPr txBox="1"/>
              <p:nvPr/>
            </p:nvSpPr>
            <p:spPr>
              <a:xfrm>
                <a:off x="6531145" y="4521947"/>
                <a:ext cx="1538534" cy="98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C. Lack of </a:t>
                </a:r>
              </a:p>
              <a:p>
                <a:pPr>
                  <a:lnSpc>
                    <a:spcPct val="110000"/>
                  </a:lnSpc>
                </a:pP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end-to-end architecture</a:t>
                </a:r>
                <a:endPara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0116369-33B9-2B82-5203-129C81446A09}"/>
              </a:ext>
            </a:extLst>
          </p:cNvPr>
          <p:cNvGrpSpPr/>
          <p:nvPr/>
        </p:nvGrpSpPr>
        <p:grpSpPr>
          <a:xfrm>
            <a:off x="5976295" y="1127025"/>
            <a:ext cx="5400000" cy="5619149"/>
            <a:chOff x="5976295" y="1127025"/>
            <a:chExt cx="5400000" cy="5619149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98A14DD6-40A6-28FE-6CED-2A1A0DF287A1}"/>
                </a:ext>
              </a:extLst>
            </p:cNvPr>
            <p:cNvSpPr/>
            <p:nvPr/>
          </p:nvSpPr>
          <p:spPr>
            <a:xfrm>
              <a:off x="5976295" y="1127025"/>
              <a:ext cx="5400000" cy="5619149"/>
            </a:xfrm>
            <a:prstGeom prst="roundRect">
              <a:avLst>
                <a:gd name="adj" fmla="val 3262"/>
              </a:avLst>
            </a:prstGeom>
            <a:solidFill>
              <a:srgbClr val="DCF0FC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BE546FE-27C6-33F6-917C-0CB036776E71}"/>
                </a:ext>
              </a:extLst>
            </p:cNvPr>
            <p:cNvSpPr txBox="1"/>
            <p:nvPr/>
          </p:nvSpPr>
          <p:spPr>
            <a:xfrm>
              <a:off x="6148643" y="1174012"/>
              <a:ext cx="5227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4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Methodological Background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8E16343-2BE9-CC95-2721-7F7F1A27CCD7}"/>
                </a:ext>
              </a:extLst>
            </p:cNvPr>
            <p:cNvGrpSpPr/>
            <p:nvPr/>
          </p:nvGrpSpPr>
          <p:grpSpPr>
            <a:xfrm>
              <a:off x="6107807" y="1677837"/>
              <a:ext cx="3219659" cy="2284607"/>
              <a:chOff x="5719310" y="2002101"/>
              <a:chExt cx="2636549" cy="2633949"/>
            </a:xfrm>
          </p:grpSpPr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77E8E56C-0E1F-AD65-C841-C12AAEC1C579}"/>
                  </a:ext>
                </a:extLst>
              </p:cNvPr>
              <p:cNvSpPr/>
              <p:nvPr/>
            </p:nvSpPr>
            <p:spPr>
              <a:xfrm>
                <a:off x="5719310" y="2002101"/>
                <a:ext cx="2636549" cy="2633949"/>
              </a:xfrm>
              <a:prstGeom prst="roundRect">
                <a:avLst/>
              </a:prstGeom>
              <a:solidFill>
                <a:srgbClr val="B1DCF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4268503-482D-3773-E600-F90DED07547E}"/>
                  </a:ext>
                </a:extLst>
              </p:cNvPr>
              <p:cNvSpPr txBox="1"/>
              <p:nvPr/>
            </p:nvSpPr>
            <p:spPr>
              <a:xfrm>
                <a:off x="6858414" y="2317631"/>
                <a:ext cx="1365946" cy="67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buAutoNum type="alphaUcPeriod"/>
                </a:pP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White-box models:</a:t>
                </a:r>
                <a:endPara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41AEE24-0037-06F8-C088-F5EA40A4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414" y="1807394"/>
              <a:ext cx="1238779" cy="982833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ABAC59-C087-024E-0258-546798FE6AE2}"/>
                </a:ext>
              </a:extLst>
            </p:cNvPr>
            <p:cNvSpPr txBox="1"/>
            <p:nvPr/>
          </p:nvSpPr>
          <p:spPr>
            <a:xfrm>
              <a:off x="6160389" y="2686582"/>
              <a:ext cx="3342301" cy="1154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Physically interpretable with well-defined structure, but suffer from modeling inaccuracies and incomplete parameterization.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8B23E87-C25B-E9ED-2116-055347BDE603}"/>
                </a:ext>
              </a:extLst>
            </p:cNvPr>
            <p:cNvGrpSpPr/>
            <p:nvPr/>
          </p:nvGrpSpPr>
          <p:grpSpPr>
            <a:xfrm>
              <a:off x="9446151" y="1677836"/>
              <a:ext cx="1769090" cy="4904226"/>
              <a:chOff x="5719310" y="2002101"/>
              <a:chExt cx="2636549" cy="2633949"/>
            </a:xfrm>
          </p:grpSpPr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A0FABB04-0C12-BB61-958C-B26844E1E5FE}"/>
                  </a:ext>
                </a:extLst>
              </p:cNvPr>
              <p:cNvSpPr/>
              <p:nvPr/>
            </p:nvSpPr>
            <p:spPr>
              <a:xfrm>
                <a:off x="5719310" y="2002101"/>
                <a:ext cx="2636549" cy="2633949"/>
              </a:xfrm>
              <a:prstGeom prst="roundRect">
                <a:avLst/>
              </a:prstGeom>
              <a:solidFill>
                <a:srgbClr val="B1DCF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987EBD4-DACB-DB12-3C05-DA40BB976345}"/>
                  </a:ext>
                </a:extLst>
              </p:cNvPr>
              <p:cNvSpPr txBox="1"/>
              <p:nvPr/>
            </p:nvSpPr>
            <p:spPr>
              <a:xfrm>
                <a:off x="5859749" y="2651408"/>
                <a:ext cx="2357950" cy="36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Black-box models:</a:t>
                </a:r>
                <a:endPara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C4AA1BC-1092-2280-7884-76D3179D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5131" y="1771859"/>
              <a:ext cx="1066800" cy="1092200"/>
            </a:xfrm>
            <a:prstGeom prst="rect">
              <a:avLst/>
            </a:prstGeom>
          </p:spPr>
        </p:pic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E9AC551-F376-5868-519A-3934FD1AF8FE}"/>
                </a:ext>
              </a:extLst>
            </p:cNvPr>
            <p:cNvGrpSpPr/>
            <p:nvPr/>
          </p:nvGrpSpPr>
          <p:grpSpPr>
            <a:xfrm>
              <a:off x="6086787" y="4109562"/>
              <a:ext cx="3240679" cy="2482238"/>
              <a:chOff x="5719310" y="2002101"/>
              <a:chExt cx="2636549" cy="2633949"/>
            </a:xfrm>
          </p:grpSpPr>
          <p:sp>
            <p:nvSpPr>
              <p:cNvPr id="55" name="圆角矩形 54">
                <a:extLst>
                  <a:ext uri="{FF2B5EF4-FFF2-40B4-BE49-F238E27FC236}">
                    <a16:creationId xmlns:a16="http://schemas.microsoft.com/office/drawing/2014/main" id="{2198AD0E-7154-02E4-FC9A-5B440533E23D}"/>
                  </a:ext>
                </a:extLst>
              </p:cNvPr>
              <p:cNvSpPr/>
              <p:nvPr/>
            </p:nvSpPr>
            <p:spPr>
              <a:xfrm>
                <a:off x="5719310" y="2002101"/>
                <a:ext cx="2636549" cy="2633949"/>
              </a:xfrm>
              <a:prstGeom prst="roundRect">
                <a:avLst/>
              </a:prstGeom>
              <a:solidFill>
                <a:srgbClr val="B1DCF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F866ED9-4E70-0634-90F0-F463707B3A35}"/>
                  </a:ext>
                </a:extLst>
              </p:cNvPr>
              <p:cNvSpPr txBox="1"/>
              <p:nvPr/>
            </p:nvSpPr>
            <p:spPr>
              <a:xfrm>
                <a:off x="6854919" y="2271178"/>
                <a:ext cx="1365946" cy="719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C. </a:t>
                </a: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Grey</a:t>
                </a:r>
                <a:r>
                  <a:rPr lang="en" altLang="zh-CN" b="1" i="0" u="none" strike="noStrike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-box models:</a:t>
                </a:r>
                <a:endPara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530E78B-1813-758C-D4CC-6E61ABB30054}"/>
                </a:ext>
              </a:extLst>
            </p:cNvPr>
            <p:cNvSpPr txBox="1"/>
            <p:nvPr/>
          </p:nvSpPr>
          <p:spPr>
            <a:xfrm>
              <a:off x="9524724" y="3625506"/>
              <a:ext cx="1851571" cy="305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Data-driven models with strong expressiveness, but lack physical constraints and are prone to instability under noise or unseen conditions.</a:t>
              </a:r>
            </a:p>
            <a:p>
              <a:pPr marL="216000" indent="-216000" algn="l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en" altLang="zh-CN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E56B59D3-632A-583D-8323-959029C9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822" y="4156458"/>
              <a:ext cx="965557" cy="988546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AAE78DE-8C30-BD44-BC25-976EA41D6C34}"/>
                </a:ext>
              </a:extLst>
            </p:cNvPr>
            <p:cNvSpPr txBox="1"/>
            <p:nvPr/>
          </p:nvSpPr>
          <p:spPr>
            <a:xfrm>
              <a:off x="6160388" y="5041462"/>
              <a:ext cx="3124709" cy="1425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Integrate physical models with neural networks; use physics-based loss terms to improve generalization, stability, and interpretability.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1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0635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Project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Framework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9DDB3A0-8743-2EA1-6476-641F84ABC23C}"/>
              </a:ext>
            </a:extLst>
          </p:cNvPr>
          <p:cNvGrpSpPr/>
          <p:nvPr/>
        </p:nvGrpSpPr>
        <p:grpSpPr>
          <a:xfrm>
            <a:off x="48000" y="1229463"/>
            <a:ext cx="12096000" cy="5296000"/>
            <a:chOff x="48000" y="1229463"/>
            <a:chExt cx="12096000" cy="5296000"/>
          </a:xfrm>
        </p:grpSpPr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7F0D7BDC-FF31-16B6-57F4-FD4C94EA4638}"/>
                </a:ext>
              </a:extLst>
            </p:cNvPr>
            <p:cNvGrpSpPr/>
            <p:nvPr/>
          </p:nvGrpSpPr>
          <p:grpSpPr>
            <a:xfrm>
              <a:off x="48000" y="1431639"/>
              <a:ext cx="12096000" cy="5093824"/>
              <a:chOff x="44968" y="1194648"/>
              <a:chExt cx="12096000" cy="5093824"/>
            </a:xfrm>
          </p:grpSpPr>
          <p:sp>
            <p:nvSpPr>
              <p:cNvPr id="217" name="圆角矩形 216">
                <a:extLst>
                  <a:ext uri="{FF2B5EF4-FFF2-40B4-BE49-F238E27FC236}">
                    <a16:creationId xmlns:a16="http://schemas.microsoft.com/office/drawing/2014/main" id="{676E62A6-1D77-C252-BF85-826E33A94F3E}"/>
                  </a:ext>
                </a:extLst>
              </p:cNvPr>
              <p:cNvSpPr/>
              <p:nvPr/>
            </p:nvSpPr>
            <p:spPr>
              <a:xfrm>
                <a:off x="2197358" y="1463058"/>
                <a:ext cx="6577456" cy="4691285"/>
              </a:xfrm>
              <a:prstGeom prst="roundRect">
                <a:avLst>
                  <a:gd name="adj" fmla="val 5364"/>
                </a:avLst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093CC571-4DC7-EA62-6E5B-97E5853A5A89}"/>
                  </a:ext>
                </a:extLst>
              </p:cNvPr>
              <p:cNvGrpSpPr/>
              <p:nvPr/>
            </p:nvGrpSpPr>
            <p:grpSpPr>
              <a:xfrm>
                <a:off x="108708" y="1463058"/>
                <a:ext cx="11936505" cy="4490677"/>
                <a:chOff x="111380" y="932412"/>
                <a:chExt cx="11936505" cy="4490677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9E4B3338-D802-3C97-3231-867C5D432ECA}"/>
                    </a:ext>
                  </a:extLst>
                </p:cNvPr>
                <p:cNvGrpSpPr/>
                <p:nvPr/>
              </p:nvGrpSpPr>
              <p:grpSpPr>
                <a:xfrm>
                  <a:off x="117710" y="1893201"/>
                  <a:ext cx="1944000" cy="1631971"/>
                  <a:chOff x="560357" y="2816327"/>
                  <a:chExt cx="1944000" cy="1631971"/>
                </a:xfrm>
              </p:grpSpPr>
              <p:sp>
                <p:nvSpPr>
                  <p:cNvPr id="16" name="圆角矩形 15">
                    <a:extLst>
                      <a:ext uri="{FF2B5EF4-FFF2-40B4-BE49-F238E27FC236}">
                        <a16:creationId xmlns:a16="http://schemas.microsoft.com/office/drawing/2014/main" id="{190ED590-3D0F-3B37-9873-3B1ED4E2166F}"/>
                      </a:ext>
                    </a:extLst>
                  </p:cNvPr>
                  <p:cNvSpPr/>
                  <p:nvPr/>
                </p:nvSpPr>
                <p:spPr>
                  <a:xfrm>
                    <a:off x="604413" y="3203401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Maritime data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圆角矩形 31">
                    <a:extLst>
                      <a:ext uri="{FF2B5EF4-FFF2-40B4-BE49-F238E27FC236}">
                        <a16:creationId xmlns:a16="http://schemas.microsoft.com/office/drawing/2014/main" id="{957D127A-6F6A-1611-60A3-2105AC6C2F0C}"/>
                      </a:ext>
                    </a:extLst>
                  </p:cNvPr>
                  <p:cNvSpPr/>
                  <p:nvPr/>
                </p:nvSpPr>
                <p:spPr>
                  <a:xfrm>
                    <a:off x="605923" y="3827754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data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圆角矩形 34">
                    <a:extLst>
                      <a:ext uri="{FF2B5EF4-FFF2-40B4-BE49-F238E27FC236}">
                        <a16:creationId xmlns:a16="http://schemas.microsoft.com/office/drawing/2014/main" id="{4DE00042-165B-0714-BDD1-C789CEF41816}"/>
                      </a:ext>
                    </a:extLst>
                  </p:cNvPr>
                  <p:cNvSpPr/>
                  <p:nvPr/>
                </p:nvSpPr>
                <p:spPr>
                  <a:xfrm>
                    <a:off x="560357" y="2816327"/>
                    <a:ext cx="1944000" cy="163197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Dot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CAA5FD34-CE32-4004-8E6C-782039D043B1}"/>
                      </a:ext>
                    </a:extLst>
                  </p:cNvPr>
                  <p:cNvSpPr txBox="1"/>
                  <p:nvPr/>
                </p:nvSpPr>
                <p:spPr>
                  <a:xfrm>
                    <a:off x="599507" y="2816327"/>
                    <a:ext cx="1027983" cy="40011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</a:t>
                    </a:r>
                    <a:endParaRPr kumimoji="1"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93AD210-5F21-55F2-F7B1-66C6523F25D3}"/>
                    </a:ext>
                  </a:extLst>
                </p:cNvPr>
                <p:cNvGrpSpPr/>
                <p:nvPr/>
              </p:nvGrpSpPr>
              <p:grpSpPr>
                <a:xfrm>
                  <a:off x="111380" y="3785202"/>
                  <a:ext cx="1946916" cy="1631971"/>
                  <a:chOff x="530377" y="2816327"/>
                  <a:chExt cx="1946916" cy="1631971"/>
                </a:xfrm>
              </p:grpSpPr>
              <p:sp>
                <p:nvSpPr>
                  <p:cNvPr id="41" name="圆角矩形 40">
                    <a:extLst>
                      <a:ext uri="{FF2B5EF4-FFF2-40B4-BE49-F238E27FC236}">
                        <a16:creationId xmlns:a16="http://schemas.microsoft.com/office/drawing/2014/main" id="{90D78EEF-F4CE-D08E-E31F-79209804696F}"/>
                      </a:ext>
                    </a:extLst>
                  </p:cNvPr>
                  <p:cNvSpPr/>
                  <p:nvPr/>
                </p:nvSpPr>
                <p:spPr>
                  <a:xfrm>
                    <a:off x="605923" y="3229454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Diverse ship model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圆角矩形 41">
                    <a:extLst>
                      <a:ext uri="{FF2B5EF4-FFF2-40B4-BE49-F238E27FC236}">
                        <a16:creationId xmlns:a16="http://schemas.microsoft.com/office/drawing/2014/main" id="{2CE037AF-99C9-200B-B124-319F7A17B066}"/>
                      </a:ext>
                    </a:extLst>
                  </p:cNvPr>
                  <p:cNvSpPr/>
                  <p:nvPr/>
                </p:nvSpPr>
                <p:spPr>
                  <a:xfrm>
                    <a:off x="618743" y="3844330"/>
                    <a:ext cx="1702649" cy="540000"/>
                  </a:xfrm>
                  <a:prstGeom prst="roundRect">
                    <a:avLst/>
                  </a:prstGeom>
                  <a:ln w="19050"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model</a:t>
                    </a:r>
                    <a:endParaRPr kumimoji="1" lang="zh-CN" altLang="en-US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圆角矩形 43">
                    <a:extLst>
                      <a:ext uri="{FF2B5EF4-FFF2-40B4-BE49-F238E27FC236}">
                        <a16:creationId xmlns:a16="http://schemas.microsoft.com/office/drawing/2014/main" id="{7442CB98-B69E-0242-66E2-B76DD00FB2D0}"/>
                      </a:ext>
                    </a:extLst>
                  </p:cNvPr>
                  <p:cNvSpPr/>
                  <p:nvPr/>
                </p:nvSpPr>
                <p:spPr>
                  <a:xfrm>
                    <a:off x="530377" y="2816327"/>
                    <a:ext cx="1946916" cy="163197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Dot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AFC53107-0D8F-51D4-C621-391F9231DE99}"/>
                      </a:ext>
                    </a:extLst>
                  </p:cNvPr>
                  <p:cNvSpPr txBox="1"/>
                  <p:nvPr/>
                </p:nvSpPr>
                <p:spPr>
                  <a:xfrm>
                    <a:off x="599507" y="2816327"/>
                    <a:ext cx="1479474" cy="40011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Knowledge</a:t>
                    </a:r>
                    <a:endParaRPr kumimoji="1"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C1E989D0-4F9D-0498-1B6D-09E20F7BBFEF}"/>
                    </a:ext>
                  </a:extLst>
                </p:cNvPr>
                <p:cNvGrpSpPr/>
                <p:nvPr/>
              </p:nvGrpSpPr>
              <p:grpSpPr>
                <a:xfrm>
                  <a:off x="2275326" y="937902"/>
                  <a:ext cx="6818914" cy="4485187"/>
                  <a:chOff x="2711134" y="1640786"/>
                  <a:chExt cx="6818914" cy="4485187"/>
                </a:xfrm>
              </p:grpSpPr>
              <p:grpSp>
                <p:nvGrpSpPr>
                  <p:cNvPr id="128" name="组合 127">
                    <a:extLst>
                      <a:ext uri="{FF2B5EF4-FFF2-40B4-BE49-F238E27FC236}">
                        <a16:creationId xmlns:a16="http://schemas.microsoft.com/office/drawing/2014/main" id="{B960A8BA-C785-EA78-8A00-923BE8587066}"/>
                      </a:ext>
                    </a:extLst>
                  </p:cNvPr>
                  <p:cNvGrpSpPr/>
                  <p:nvPr/>
                </p:nvGrpSpPr>
                <p:grpSpPr>
                  <a:xfrm>
                    <a:off x="2711134" y="1640786"/>
                    <a:ext cx="6818914" cy="3461641"/>
                    <a:chOff x="3633919" y="1467100"/>
                    <a:chExt cx="6818914" cy="3461641"/>
                  </a:xfrm>
                </p:grpSpPr>
                <p:sp>
                  <p:nvSpPr>
                    <p:cNvPr id="17" name="圆角矩形 16">
                      <a:extLst>
                        <a:ext uri="{FF2B5EF4-FFF2-40B4-BE49-F238E27FC236}">
                          <a16:creationId xmlns:a16="http://schemas.microsoft.com/office/drawing/2014/main" id="{99E52E7D-21B4-7731-C27F-69F5119A6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2850" y="2294043"/>
                      <a:ext cx="1122218" cy="2634698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</a:t>
                      </a:r>
                    </a:p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Attention</a:t>
                      </a:r>
                      <a:endPara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圆角矩形 17">
                      <a:extLst>
                        <a:ext uri="{FF2B5EF4-FFF2-40B4-BE49-F238E27FC236}">
                          <a16:creationId xmlns:a16="http://schemas.microsoft.com/office/drawing/2014/main" id="{AA6C559B-7D41-C257-07A6-D4B05BC0F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286" y="4125095"/>
                      <a:ext cx="1122218" cy="526473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MMG</a:t>
                      </a:r>
                      <a:r>
                        <a:rPr kumimoji="1" lang="zh-CN" altLang="en-US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kumimoji="1"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圆角矩形 18">
                      <a:extLst>
                        <a:ext uri="{FF2B5EF4-FFF2-40B4-BE49-F238E27FC236}">
                          <a16:creationId xmlns:a16="http://schemas.microsoft.com/office/drawing/2014/main" id="{BC6880F5-4736-8D31-2794-7B7473C48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7681" y="4123745"/>
                      <a:ext cx="1688916" cy="526473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</a:t>
                      </a:r>
                      <a:r>
                        <a:rPr kumimoji="1" lang="zh-CN" altLang="en-US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kumimoji="1" lang="zh-CN" altLang="en-US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7" name="直线箭头连接符 26">
                      <a:extLst>
                        <a:ext uri="{FF2B5EF4-FFF2-40B4-BE49-F238E27FC236}">
                          <a16:creationId xmlns:a16="http://schemas.microsoft.com/office/drawing/2014/main" id="{3A8280E3-B0F7-34FF-8677-4A2226148D4E}"/>
                        </a:ext>
                      </a:extLst>
                    </p:cNvPr>
                    <p:cNvCxnSpPr>
                      <a:cxnSpLocks/>
                      <a:stCxn id="18" idx="3"/>
                      <a:endCxn id="19" idx="1"/>
                    </p:cNvCxnSpPr>
                    <p:nvPr/>
                  </p:nvCxnSpPr>
                  <p:spPr>
                    <a:xfrm flipV="1">
                      <a:off x="7769504" y="4386982"/>
                      <a:ext cx="328177" cy="135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直线箭头连接符 28">
                      <a:extLst>
                        <a:ext uri="{FF2B5EF4-FFF2-40B4-BE49-F238E27FC236}">
                          <a16:creationId xmlns:a16="http://schemas.microsoft.com/office/drawing/2014/main" id="{558156B3-7C80-AA1F-A5B4-73555983E5DB}"/>
                        </a:ext>
                      </a:extLst>
                    </p:cNvPr>
                    <p:cNvCxnSpPr>
                      <a:cxnSpLocks/>
                      <a:endCxn id="80" idx="4"/>
                    </p:cNvCxnSpPr>
                    <p:nvPr/>
                  </p:nvCxnSpPr>
                  <p:spPr>
                    <a:xfrm flipV="1">
                      <a:off x="8618532" y="3828039"/>
                      <a:ext cx="0" cy="29570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椭圆 45">
                      <a:extLst>
                        <a:ext uri="{FF2B5EF4-FFF2-40B4-BE49-F238E27FC236}">
                          <a16:creationId xmlns:a16="http://schemas.microsoft.com/office/drawing/2014/main" id="{D3EFE3E3-A985-7174-662F-5B426A25A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2344604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" name="椭圆 47">
                      <a:extLst>
                        <a:ext uri="{FF2B5EF4-FFF2-40B4-BE49-F238E27FC236}">
                          <a16:creationId xmlns:a16="http://schemas.microsoft.com/office/drawing/2014/main" id="{D81BE894-9F01-6CF1-6537-C6BA518EC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2960058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椭圆 48">
                          <a:extLst>
                            <a:ext uri="{FF2B5EF4-FFF2-40B4-BE49-F238E27FC236}">
                              <a16:creationId xmlns:a16="http://schemas.microsoft.com/office/drawing/2014/main" id="{55DC31CC-99D5-8E65-930C-09730316B9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33919" y="3589371"/>
                          <a:ext cx="396000" cy="3960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kumimoji="1" lang="zh-CN" altLang="en-US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9" name="椭圆 48">
                          <a:extLst>
                            <a:ext uri="{FF2B5EF4-FFF2-40B4-BE49-F238E27FC236}">
                              <a16:creationId xmlns:a16="http://schemas.microsoft.com/office/drawing/2014/main" id="{55DC31CC-99D5-8E65-930C-09730316B92F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33919" y="3589371"/>
                          <a:ext cx="396000" cy="396000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 l="-9091" b="-1176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E6DB3507-B66C-4467-79F2-09212ECA33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217" y="1467100"/>
                      <a:ext cx="229161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</a:t>
                      </a:r>
                      <a:r>
                        <a:rPr kumimoji="1"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Motion</a:t>
                      </a:r>
                      <a:r>
                        <a:rPr kumimoji="1"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kumimoji="1"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0" name="椭圆 59">
                      <a:extLst>
                        <a:ext uri="{FF2B5EF4-FFF2-40B4-BE49-F238E27FC236}">
                          <a16:creationId xmlns:a16="http://schemas.microsoft.com/office/drawing/2014/main" id="{C6BE3A65-12B5-95E7-E74D-396130A25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000" y="2713964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1" name="椭圆 60">
                      <a:extLst>
                        <a:ext uri="{FF2B5EF4-FFF2-40B4-BE49-F238E27FC236}">
                          <a16:creationId xmlns:a16="http://schemas.microsoft.com/office/drawing/2014/main" id="{ADDFC375-97A8-A68F-2CEA-66607DCF5C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459" y="3413392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" name="椭圆 61">
                      <a:extLst>
                        <a:ext uri="{FF2B5EF4-FFF2-40B4-BE49-F238E27FC236}">
                          <a16:creationId xmlns:a16="http://schemas.microsoft.com/office/drawing/2014/main" id="{2606AFA5-8D3E-32AB-CF45-A0CF8C176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000" y="4020241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" name="椭圆 62">
                      <a:extLst>
                        <a:ext uri="{FF2B5EF4-FFF2-40B4-BE49-F238E27FC236}">
                          <a16:creationId xmlns:a16="http://schemas.microsoft.com/office/drawing/2014/main" id="{E72C5C6E-F29F-5F07-CAFE-3C6C2D938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3919" y="4353739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ACE36748-5C06-C775-DC56-31B669CF7A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1354" y="3988724"/>
                      <a:ext cx="5676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1"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" name="圆角矩形 77">
                      <a:extLst>
                        <a:ext uri="{FF2B5EF4-FFF2-40B4-BE49-F238E27FC236}">
                          <a16:creationId xmlns:a16="http://schemas.microsoft.com/office/drawing/2014/main" id="{3B76F86B-86B0-AF6F-7240-4AEB0DD32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286" y="2610322"/>
                      <a:ext cx="3139310" cy="540000"/>
                    </a:xfrm>
                    <a:prstGeom prst="roundRect">
                      <a:avLst/>
                    </a:prstGeom>
                    <a:ln>
                      <a:solidFill>
                        <a:srgbClr val="00546A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Loss</a:t>
                      </a:r>
                      <a:endPara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0" name="椭圆 79">
                      <a:extLst>
                        <a:ext uri="{FF2B5EF4-FFF2-40B4-BE49-F238E27FC236}">
                          <a16:creationId xmlns:a16="http://schemas.microsoft.com/office/drawing/2014/main" id="{19DEB669-D857-8958-E290-EAD34A1F5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20532" y="3432039"/>
                      <a:ext cx="396000" cy="396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85" name="直线箭头连接符 84">
                      <a:extLst>
                        <a:ext uri="{FF2B5EF4-FFF2-40B4-BE49-F238E27FC236}">
                          <a16:creationId xmlns:a16="http://schemas.microsoft.com/office/drawing/2014/main" id="{6889A196-A1AC-5035-59D4-FDFA7F5333D1}"/>
                        </a:ext>
                      </a:extLst>
                    </p:cNvPr>
                    <p:cNvCxnSpPr>
                      <a:cxnSpLocks/>
                      <a:endCxn id="80" idx="0"/>
                    </p:cNvCxnSpPr>
                    <p:nvPr/>
                  </p:nvCxnSpPr>
                  <p:spPr>
                    <a:xfrm>
                      <a:off x="8618532" y="3150322"/>
                      <a:ext cx="0" cy="2817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箭头连接符 87">
                      <a:extLst>
                        <a:ext uri="{FF2B5EF4-FFF2-40B4-BE49-F238E27FC236}">
                          <a16:creationId xmlns:a16="http://schemas.microsoft.com/office/drawing/2014/main" id="{08AD07FE-068E-E229-ADE8-FE5F185DF408}"/>
                        </a:ext>
                      </a:extLst>
                    </p:cNvPr>
                    <p:cNvCxnSpPr>
                      <a:cxnSpLocks/>
                      <a:stCxn id="46" idx="6"/>
                    </p:cNvCxnSpPr>
                    <p:nvPr/>
                  </p:nvCxnSpPr>
                  <p:spPr>
                    <a:xfrm>
                      <a:off x="4029919" y="2542604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箭头连接符 91">
                      <a:extLst>
                        <a:ext uri="{FF2B5EF4-FFF2-40B4-BE49-F238E27FC236}">
                          <a16:creationId xmlns:a16="http://schemas.microsoft.com/office/drawing/2014/main" id="{04D2156C-51F9-9A0D-93A7-BE47C5D32DFB}"/>
                        </a:ext>
                      </a:extLst>
                    </p:cNvPr>
                    <p:cNvCxnSpPr>
                      <a:cxnSpLocks/>
                      <a:stCxn id="48" idx="6"/>
                    </p:cNvCxnSpPr>
                    <p:nvPr/>
                  </p:nvCxnSpPr>
                  <p:spPr>
                    <a:xfrm>
                      <a:off x="4029919" y="3158058"/>
                      <a:ext cx="37293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线箭头连接符 92">
                      <a:extLst>
                        <a:ext uri="{FF2B5EF4-FFF2-40B4-BE49-F238E27FC236}">
                          <a16:creationId xmlns:a16="http://schemas.microsoft.com/office/drawing/2014/main" id="{BAE0ED97-35B0-98A2-B41A-B19D7FA3C7AE}"/>
                        </a:ext>
                      </a:extLst>
                    </p:cNvPr>
                    <p:cNvCxnSpPr>
                      <a:cxnSpLocks/>
                      <a:stCxn id="49" idx="6"/>
                    </p:cNvCxnSpPr>
                    <p:nvPr/>
                  </p:nvCxnSpPr>
                  <p:spPr>
                    <a:xfrm>
                      <a:off x="4029919" y="3787371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线箭头连接符 93">
                      <a:extLst>
                        <a:ext uri="{FF2B5EF4-FFF2-40B4-BE49-F238E27FC236}">
                          <a16:creationId xmlns:a16="http://schemas.microsoft.com/office/drawing/2014/main" id="{AA2F3550-F835-0042-7BB2-50E806750FC4}"/>
                        </a:ext>
                      </a:extLst>
                    </p:cNvPr>
                    <p:cNvCxnSpPr>
                      <a:cxnSpLocks/>
                      <a:endCxn id="60" idx="2"/>
                    </p:cNvCxnSpPr>
                    <p:nvPr/>
                  </p:nvCxnSpPr>
                  <p:spPr>
                    <a:xfrm>
                      <a:off x="5525068" y="2911964"/>
                      <a:ext cx="37293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线箭头连接符 98">
                      <a:extLst>
                        <a:ext uri="{FF2B5EF4-FFF2-40B4-BE49-F238E27FC236}">
                          <a16:creationId xmlns:a16="http://schemas.microsoft.com/office/drawing/2014/main" id="{7B9063C8-B951-80A9-8B44-E361A3E192D1}"/>
                        </a:ext>
                      </a:extLst>
                    </p:cNvPr>
                    <p:cNvCxnSpPr>
                      <a:cxnSpLocks/>
                      <a:stCxn id="63" idx="6"/>
                    </p:cNvCxnSpPr>
                    <p:nvPr/>
                  </p:nvCxnSpPr>
                  <p:spPr>
                    <a:xfrm>
                      <a:off x="4029919" y="4551739"/>
                      <a:ext cx="37974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直线箭头连接符 105">
                      <a:extLst>
                        <a:ext uri="{FF2B5EF4-FFF2-40B4-BE49-F238E27FC236}">
                          <a16:creationId xmlns:a16="http://schemas.microsoft.com/office/drawing/2014/main" id="{F7DA3BEA-56EA-7CE5-DE00-80545886500B}"/>
                        </a:ext>
                      </a:extLst>
                    </p:cNvPr>
                    <p:cNvCxnSpPr>
                      <a:cxnSpLocks/>
                      <a:stCxn id="17" idx="3"/>
                      <a:endCxn id="61" idx="2"/>
                    </p:cNvCxnSpPr>
                    <p:nvPr/>
                  </p:nvCxnSpPr>
                  <p:spPr>
                    <a:xfrm>
                      <a:off x="5525068" y="3611392"/>
                      <a:ext cx="37239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线箭头连接符 111">
                      <a:extLst>
                        <a:ext uri="{FF2B5EF4-FFF2-40B4-BE49-F238E27FC236}">
                          <a16:creationId xmlns:a16="http://schemas.microsoft.com/office/drawing/2014/main" id="{FA0D56EB-7F99-9D8E-69FE-67D02E9C2DBB}"/>
                        </a:ext>
                      </a:extLst>
                    </p:cNvPr>
                    <p:cNvCxnSpPr>
                      <a:cxnSpLocks/>
                      <a:endCxn id="62" idx="2"/>
                    </p:cNvCxnSpPr>
                    <p:nvPr/>
                  </p:nvCxnSpPr>
                  <p:spPr>
                    <a:xfrm>
                      <a:off x="5525068" y="4218241"/>
                      <a:ext cx="37293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圆角矩形 116">
                      <a:extLst>
                        <a:ext uri="{FF2B5EF4-FFF2-40B4-BE49-F238E27FC236}">
                          <a16:creationId xmlns:a16="http://schemas.microsoft.com/office/drawing/2014/main" id="{6C17071F-AC09-CE31-5467-D43D182CC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587" y="2543022"/>
                      <a:ext cx="773913" cy="2107192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prstDash val="dashDot"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21" name="肘形连接符 120">
                      <a:extLst>
                        <a:ext uri="{FF2B5EF4-FFF2-40B4-BE49-F238E27FC236}">
                          <a16:creationId xmlns:a16="http://schemas.microsoft.com/office/drawing/2014/main" id="{3F4BB9E1-4E11-7B57-A0EB-17D507C6A92A}"/>
                        </a:ext>
                      </a:extLst>
                    </p:cNvPr>
                    <p:cNvCxnSpPr>
                      <a:cxnSpLocks/>
                      <a:stCxn id="117" idx="3"/>
                    </p:cNvCxnSpPr>
                    <p:nvPr/>
                  </p:nvCxnSpPr>
                  <p:spPr>
                    <a:xfrm flipV="1">
                      <a:off x="6481500" y="3150322"/>
                      <a:ext cx="773913" cy="446296"/>
                    </a:xfrm>
                    <a:prstGeom prst="bentConnector3">
                      <a:avLst>
                        <a:gd name="adj1" fmla="val 99988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文本框 123">
                      <a:extLst>
                        <a:ext uri="{FF2B5EF4-FFF2-40B4-BE49-F238E27FC236}">
                          <a16:creationId xmlns:a16="http://schemas.microsoft.com/office/drawing/2014/main" id="{BA44C0BD-FDA9-B4B2-24F4-363AA34990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18532" y="3847815"/>
                      <a:ext cx="18343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Adaptive weight</a:t>
                      </a:r>
                      <a:endParaRPr kumimoji="1"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26" name="肘形连接符 125">
                      <a:extLst>
                        <a:ext uri="{FF2B5EF4-FFF2-40B4-BE49-F238E27FC236}">
                          <a16:creationId xmlns:a16="http://schemas.microsoft.com/office/drawing/2014/main" id="{52418272-F139-4D54-F08B-0EB35CED716A}"/>
                        </a:ext>
                      </a:extLst>
                    </p:cNvPr>
                    <p:cNvCxnSpPr>
                      <a:stCxn id="80" idx="6"/>
                      <a:endCxn id="17" idx="2"/>
                    </p:cNvCxnSpPr>
                    <p:nvPr/>
                  </p:nvCxnSpPr>
                  <p:spPr>
                    <a:xfrm flipH="1">
                      <a:off x="4963959" y="3630039"/>
                      <a:ext cx="3852573" cy="1298702"/>
                    </a:xfrm>
                    <a:prstGeom prst="bentConnector4">
                      <a:avLst>
                        <a:gd name="adj1" fmla="val -29903"/>
                        <a:gd name="adj2" fmla="val 117602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9" name="圆角矩形 128">
                    <a:extLst>
                      <a:ext uri="{FF2B5EF4-FFF2-40B4-BE49-F238E27FC236}">
                        <a16:creationId xmlns:a16="http://schemas.microsoft.com/office/drawing/2014/main" id="{C467D8CB-811E-630B-A206-75F42E3A18B6}"/>
                      </a:ext>
                    </a:extLst>
                  </p:cNvPr>
                  <p:cNvSpPr/>
                  <p:nvPr/>
                </p:nvSpPr>
                <p:spPr>
                  <a:xfrm>
                    <a:off x="2909134" y="5585973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White-box</a:t>
                    </a:r>
                    <a:r>
                      <a: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MMG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圆角矩形 129">
                    <a:extLst>
                      <a:ext uri="{FF2B5EF4-FFF2-40B4-BE49-F238E27FC236}">
                        <a16:creationId xmlns:a16="http://schemas.microsoft.com/office/drawing/2014/main" id="{FDC4F13E-B0A9-EA5D-81C9-67F02F86DA9B}"/>
                      </a:ext>
                    </a:extLst>
                  </p:cNvPr>
                  <p:cNvSpPr/>
                  <p:nvPr/>
                </p:nvSpPr>
                <p:spPr>
                  <a:xfrm>
                    <a:off x="5058971" y="5585973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Black-box</a:t>
                    </a:r>
                    <a:r>
                      <a:rPr kumimoji="1" lang="zh-CN" altLang="en-US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Res+Attention (+Phy)</a:t>
                    </a:r>
                    <a:endParaRPr kumimoji="1" lang="zh-CN" altLang="en-US" sz="14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圆角矩形 130">
                    <a:extLst>
                      <a:ext uri="{FF2B5EF4-FFF2-40B4-BE49-F238E27FC236}">
                        <a16:creationId xmlns:a16="http://schemas.microsoft.com/office/drawing/2014/main" id="{2C063D7A-195C-37A0-A9D8-E92AD9DF05C1}"/>
                      </a:ext>
                    </a:extLst>
                  </p:cNvPr>
                  <p:cNvSpPr/>
                  <p:nvPr/>
                </p:nvSpPr>
                <p:spPr>
                  <a:xfrm>
                    <a:off x="7208807" y="5581051"/>
                    <a:ext cx="1946916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Grey-box</a:t>
                    </a:r>
                    <a:r>
                      <a:rPr kumimoji="1" lang="zh-CN" altLang="en-US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model: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PINN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1F64779-9686-D963-855A-F5AA33F81E7B}"/>
                    </a:ext>
                  </a:extLst>
                </p:cNvPr>
                <p:cNvSpPr txBox="1"/>
                <p:nvPr/>
              </p:nvSpPr>
              <p:spPr>
                <a:xfrm>
                  <a:off x="9756270" y="932412"/>
                  <a:ext cx="22916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Engine model</a:t>
                  </a:r>
                  <a:endPara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组合 211">
                  <a:extLst>
                    <a:ext uri="{FF2B5EF4-FFF2-40B4-BE49-F238E27FC236}">
                      <a16:creationId xmlns:a16="http://schemas.microsoft.com/office/drawing/2014/main" id="{E1270426-5BD5-51DA-C234-40146F352153}"/>
                    </a:ext>
                  </a:extLst>
                </p:cNvPr>
                <p:cNvGrpSpPr/>
                <p:nvPr/>
              </p:nvGrpSpPr>
              <p:grpSpPr>
                <a:xfrm>
                  <a:off x="9070758" y="2290074"/>
                  <a:ext cx="2941120" cy="2523131"/>
                  <a:chOff x="9070758" y="2290074"/>
                  <a:chExt cx="2941120" cy="2523131"/>
                </a:xfrm>
              </p:grpSpPr>
              <p:sp>
                <p:nvSpPr>
                  <p:cNvPr id="138" name="圆角矩形 137">
                    <a:extLst>
                      <a:ext uri="{FF2B5EF4-FFF2-40B4-BE49-F238E27FC236}">
                        <a16:creationId xmlns:a16="http://schemas.microsoft.com/office/drawing/2014/main" id="{BA6F4BA8-A8D9-927F-4964-AAC0FA4C632A}"/>
                      </a:ext>
                    </a:extLst>
                  </p:cNvPr>
                  <p:cNvSpPr/>
                  <p:nvPr/>
                </p:nvSpPr>
                <p:spPr>
                  <a:xfrm>
                    <a:off x="10142312" y="2290074"/>
                    <a:ext cx="821494" cy="1829701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Simple</a:t>
                    </a:r>
                  </a:p>
                  <a:p>
                    <a:pPr algn="ctr"/>
                    <a:r>
                      <a:rPr kumimoji="1" lang="en-US" altLang="zh-CN" sz="14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MLP</a:t>
                    </a:r>
                    <a:endParaRPr kumimoji="1" lang="zh-CN" altLang="en-US" sz="14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圆角矩形 151">
                    <a:extLst>
                      <a:ext uri="{FF2B5EF4-FFF2-40B4-BE49-F238E27FC236}">
                        <a16:creationId xmlns:a16="http://schemas.microsoft.com/office/drawing/2014/main" id="{CF255F6D-67E6-15F5-3F91-BE7B0394A3C8}"/>
                      </a:ext>
                    </a:extLst>
                  </p:cNvPr>
                  <p:cNvSpPr/>
                  <p:nvPr/>
                </p:nvSpPr>
                <p:spPr>
                  <a:xfrm>
                    <a:off x="11168584" y="4273205"/>
                    <a:ext cx="795240" cy="540000"/>
                  </a:xfrm>
                  <a:prstGeom prst="roundRect">
                    <a:avLst/>
                  </a:prstGeom>
                  <a:ln>
                    <a:solidFill>
                      <a:srgbClr val="00546A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Loss</a:t>
                    </a:r>
                    <a:endPara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54" name="直线箭头连接符 153">
                    <a:extLst>
                      <a:ext uri="{FF2B5EF4-FFF2-40B4-BE49-F238E27FC236}">
                        <a16:creationId xmlns:a16="http://schemas.microsoft.com/office/drawing/2014/main" id="{3A5FB1FB-C436-BFAE-25EC-08C0783432C6}"/>
                      </a:ext>
                    </a:extLst>
                  </p:cNvPr>
                  <p:cNvCxnSpPr>
                    <a:cxnSpLocks/>
                    <a:stCxn id="175" idx="2"/>
                    <a:endCxn id="152" idx="0"/>
                  </p:cNvCxnSpPr>
                  <p:nvPr/>
                </p:nvCxnSpPr>
                <p:spPr>
                  <a:xfrm>
                    <a:off x="11566204" y="3457315"/>
                    <a:ext cx="0" cy="81589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线箭头连接符 154">
                    <a:extLst>
                      <a:ext uri="{FF2B5EF4-FFF2-40B4-BE49-F238E27FC236}">
                        <a16:creationId xmlns:a16="http://schemas.microsoft.com/office/drawing/2014/main" id="{9B0D08FC-D90A-6F10-20F4-98C1E0047FBB}"/>
                      </a:ext>
                    </a:extLst>
                  </p:cNvPr>
                  <p:cNvCxnSpPr>
                    <a:cxnSpLocks/>
                    <a:stCxn id="166" idx="3"/>
                  </p:cNvCxnSpPr>
                  <p:nvPr/>
                </p:nvCxnSpPr>
                <p:spPr>
                  <a:xfrm>
                    <a:off x="9941588" y="2551671"/>
                    <a:ext cx="20072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线箭头连接符 155">
                    <a:extLst>
                      <a:ext uri="{FF2B5EF4-FFF2-40B4-BE49-F238E27FC236}">
                        <a16:creationId xmlns:a16="http://schemas.microsoft.com/office/drawing/2014/main" id="{F3001E8F-36F1-90F5-0285-77EEDAFFE387}"/>
                      </a:ext>
                    </a:extLst>
                  </p:cNvPr>
                  <p:cNvCxnSpPr>
                    <a:cxnSpLocks/>
                    <a:stCxn id="168" idx="3"/>
                    <a:endCxn id="138" idx="1"/>
                  </p:cNvCxnSpPr>
                  <p:nvPr/>
                </p:nvCxnSpPr>
                <p:spPr>
                  <a:xfrm flipV="1">
                    <a:off x="9941588" y="3204925"/>
                    <a:ext cx="200724" cy="48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线箭头连接符 156">
                    <a:extLst>
                      <a:ext uri="{FF2B5EF4-FFF2-40B4-BE49-F238E27FC236}">
                        <a16:creationId xmlns:a16="http://schemas.microsoft.com/office/drawing/2014/main" id="{91EEA482-C417-936D-78CB-4D13BBE68402}"/>
                      </a:ext>
                    </a:extLst>
                  </p:cNvPr>
                  <p:cNvCxnSpPr>
                    <a:cxnSpLocks/>
                    <a:stCxn id="167" idx="3"/>
                  </p:cNvCxnSpPr>
                  <p:nvPr/>
                </p:nvCxnSpPr>
                <p:spPr>
                  <a:xfrm>
                    <a:off x="9934758" y="3867864"/>
                    <a:ext cx="20755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线箭头连接符 159">
                    <a:extLst>
                      <a:ext uri="{FF2B5EF4-FFF2-40B4-BE49-F238E27FC236}">
                        <a16:creationId xmlns:a16="http://schemas.microsoft.com/office/drawing/2014/main" id="{08B65162-594F-819A-8E6F-78488764FDB3}"/>
                      </a:ext>
                    </a:extLst>
                  </p:cNvPr>
                  <p:cNvCxnSpPr>
                    <a:cxnSpLocks/>
                    <a:stCxn id="138" idx="3"/>
                    <a:endCxn id="175" idx="1"/>
                  </p:cNvCxnSpPr>
                  <p:nvPr/>
                </p:nvCxnSpPr>
                <p:spPr>
                  <a:xfrm>
                    <a:off x="10963806" y="3204925"/>
                    <a:ext cx="156724" cy="126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肘形连接符 164">
                    <a:extLst>
                      <a:ext uri="{FF2B5EF4-FFF2-40B4-BE49-F238E27FC236}">
                        <a16:creationId xmlns:a16="http://schemas.microsoft.com/office/drawing/2014/main" id="{C1D45B16-D0AE-7B8E-E09B-8BD3473D55F8}"/>
                      </a:ext>
                    </a:extLst>
                  </p:cNvPr>
                  <p:cNvCxnSpPr>
                    <a:cxnSpLocks/>
                    <a:stCxn id="152" idx="1"/>
                    <a:endCxn id="138" idx="2"/>
                  </p:cNvCxnSpPr>
                  <p:nvPr/>
                </p:nvCxnSpPr>
                <p:spPr>
                  <a:xfrm rot="10800000">
                    <a:off x="10553060" y="4119775"/>
                    <a:ext cx="615525" cy="423430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圆角矩形 165">
                    <a:extLst>
                      <a:ext uri="{FF2B5EF4-FFF2-40B4-BE49-F238E27FC236}">
                        <a16:creationId xmlns:a16="http://schemas.microsoft.com/office/drawing/2014/main" id="{008CD1AF-7ACB-F031-1094-DE5C03E46DAD}"/>
                      </a:ext>
                    </a:extLst>
                  </p:cNvPr>
                  <p:cNvSpPr/>
                  <p:nvPr/>
                </p:nvSpPr>
                <p:spPr>
                  <a:xfrm>
                    <a:off x="9077588" y="2317671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</a:t>
                    </a:r>
                  </a:p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Power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圆角矩形 166">
                    <a:extLst>
                      <a:ext uri="{FF2B5EF4-FFF2-40B4-BE49-F238E27FC236}">
                        <a16:creationId xmlns:a16="http://schemas.microsoft.com/office/drawing/2014/main" id="{E1971E00-BC5B-679F-ECB3-EA7CBC32C50F}"/>
                      </a:ext>
                    </a:extLst>
                  </p:cNvPr>
                  <p:cNvSpPr/>
                  <p:nvPr/>
                </p:nvSpPr>
                <p:spPr>
                  <a:xfrm>
                    <a:off x="9070758" y="3633864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MCR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圆角矩形 167">
                    <a:extLst>
                      <a:ext uri="{FF2B5EF4-FFF2-40B4-BE49-F238E27FC236}">
                        <a16:creationId xmlns:a16="http://schemas.microsoft.com/office/drawing/2014/main" id="{789BA7FE-1CF7-4DEF-D789-523AB3CBE818}"/>
                      </a:ext>
                    </a:extLst>
                  </p:cNvPr>
                  <p:cNvSpPr/>
                  <p:nvPr/>
                </p:nvSpPr>
                <p:spPr>
                  <a:xfrm>
                    <a:off x="9077588" y="2975729"/>
                    <a:ext cx="864000" cy="46800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Engine Speed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圆角矩形 174">
                    <a:extLst>
                      <a:ext uri="{FF2B5EF4-FFF2-40B4-BE49-F238E27FC236}">
                        <a16:creationId xmlns:a16="http://schemas.microsoft.com/office/drawing/2014/main" id="{125D33B0-B441-813C-9253-B474060C236E}"/>
                      </a:ext>
                    </a:extLst>
                  </p:cNvPr>
                  <p:cNvSpPr/>
                  <p:nvPr/>
                </p:nvSpPr>
                <p:spPr>
                  <a:xfrm>
                    <a:off x="11120530" y="2977908"/>
                    <a:ext cx="891348" cy="479407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SFOC</a:t>
                    </a:r>
                    <a:endParaRPr kumimoji="1"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206" name="肘形连接符 205">
                  <a:extLst>
                    <a:ext uri="{FF2B5EF4-FFF2-40B4-BE49-F238E27FC236}">
                      <a16:creationId xmlns:a16="http://schemas.microsoft.com/office/drawing/2014/main" id="{B40D8551-D608-6BA4-30AC-07FC99C5AB3E}"/>
                    </a:ext>
                  </a:extLst>
                </p:cNvPr>
                <p:cNvCxnSpPr>
                  <a:cxnSpLocks/>
                  <a:stCxn id="117" idx="0"/>
                  <a:endCxn id="214" idx="0"/>
                </p:cNvCxnSpPr>
                <p:nvPr/>
              </p:nvCxnSpPr>
              <p:spPr>
                <a:xfrm rot="16200000" flipH="1">
                  <a:off x="7002481" y="-252706"/>
                  <a:ext cx="237688" cy="4770748"/>
                </a:xfrm>
                <a:prstGeom prst="bentConnector3">
                  <a:avLst>
                    <a:gd name="adj1" fmla="val -9617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圆角矩形 210">
                  <a:extLst>
                    <a:ext uri="{FF2B5EF4-FFF2-40B4-BE49-F238E27FC236}">
                      <a16:creationId xmlns:a16="http://schemas.microsoft.com/office/drawing/2014/main" id="{2C8A0EC7-30AC-2CF0-E971-9DC866A12877}"/>
                    </a:ext>
                  </a:extLst>
                </p:cNvPr>
                <p:cNvSpPr/>
                <p:nvPr/>
              </p:nvSpPr>
              <p:spPr>
                <a:xfrm>
                  <a:off x="6393628" y="1549120"/>
                  <a:ext cx="1631899" cy="400386"/>
                </a:xfrm>
                <a:prstGeom prst="roundRect">
                  <a:avLst/>
                </a:prstGeom>
                <a:ln>
                  <a:solidFill>
                    <a:srgbClr val="00546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Physical</a:t>
                  </a:r>
                  <a:r>
                    <a:rPr kumimoji="1" lang="zh-CN" altLang="en-US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00546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Rules</a:t>
                  </a:r>
                  <a:endParaRPr kumimoji="1" lang="zh-CN" altLang="en-US" sz="1600" dirty="0">
                    <a:solidFill>
                      <a:srgbClr val="00546A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4" name="圆角矩形 213">
                <a:extLst>
                  <a:ext uri="{FF2B5EF4-FFF2-40B4-BE49-F238E27FC236}">
                    <a16:creationId xmlns:a16="http://schemas.microsoft.com/office/drawing/2014/main" id="{4409A5EC-DB1A-4B82-229D-1B820E5ABAAE}"/>
                  </a:ext>
                </a:extLst>
              </p:cNvPr>
              <p:cNvSpPr/>
              <p:nvPr/>
            </p:nvSpPr>
            <p:spPr>
              <a:xfrm>
                <a:off x="8980291" y="2782158"/>
                <a:ext cx="1047472" cy="12529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圆角矩形 220">
                <a:extLst>
                  <a:ext uri="{FF2B5EF4-FFF2-40B4-BE49-F238E27FC236}">
                    <a16:creationId xmlns:a16="http://schemas.microsoft.com/office/drawing/2014/main" id="{873434DA-2D2B-5A07-D013-739E159B67A3}"/>
                  </a:ext>
                </a:extLst>
              </p:cNvPr>
              <p:cNvSpPr/>
              <p:nvPr/>
            </p:nvSpPr>
            <p:spPr>
              <a:xfrm>
                <a:off x="8840294" y="1449088"/>
                <a:ext cx="3221080" cy="4691285"/>
              </a:xfrm>
              <a:prstGeom prst="roundRect">
                <a:avLst>
                  <a:gd name="adj" fmla="val 5364"/>
                </a:avLst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圆角矩形 221">
                <a:extLst>
                  <a:ext uri="{FF2B5EF4-FFF2-40B4-BE49-F238E27FC236}">
                    <a16:creationId xmlns:a16="http://schemas.microsoft.com/office/drawing/2014/main" id="{1AF0609C-EF4E-F448-852E-A393250299DA}"/>
                  </a:ext>
                </a:extLst>
              </p:cNvPr>
              <p:cNvSpPr/>
              <p:nvPr/>
            </p:nvSpPr>
            <p:spPr>
              <a:xfrm>
                <a:off x="44968" y="1194648"/>
                <a:ext cx="12096000" cy="5093824"/>
              </a:xfrm>
              <a:prstGeom prst="roundRect">
                <a:avLst>
                  <a:gd name="adj" fmla="val 5364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4" name="圆角矩形 233">
              <a:extLst>
                <a:ext uri="{FF2B5EF4-FFF2-40B4-BE49-F238E27FC236}">
                  <a16:creationId xmlns:a16="http://schemas.microsoft.com/office/drawing/2014/main" id="{95D17753-E0C0-7975-A919-0A9369AC3AF6}"/>
                </a:ext>
              </a:extLst>
            </p:cNvPr>
            <p:cNvSpPr/>
            <p:nvPr/>
          </p:nvSpPr>
          <p:spPr>
            <a:xfrm>
              <a:off x="1948070" y="1229463"/>
              <a:ext cx="8659310" cy="39692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Physical-informed Neural</a:t>
              </a:r>
              <a:r>
                <a:rPr lang="zh-CN" altLang="en-US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Networks AI model for Carbon Emission</a:t>
              </a:r>
              <a:r>
                <a:rPr lang="zh-CN" altLang="en-US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Estimation</a:t>
              </a: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3A76F6E7-87DD-E20A-C4DB-6FEFC21B2970}"/>
                </a:ext>
              </a:extLst>
            </p:cNvPr>
            <p:cNvSpPr txBox="1"/>
            <p:nvPr/>
          </p:nvSpPr>
          <p:spPr>
            <a:xfrm>
              <a:off x="108771" y="1662466"/>
              <a:ext cx="19362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" altLang="zh-CN" sz="2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nterpretable </a:t>
              </a:r>
            </a:p>
            <a:p>
              <a:pPr algn="ctr"/>
              <a:r>
                <a:rPr lang="en" altLang="zh-CN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" altLang="zh-CN" sz="2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zh-CN" alt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54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75938"/>
            <a:ext cx="11583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Innovations</a:t>
            </a:r>
            <a:r>
              <a:rPr lang="zh-CN" altLang="en-US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Advantages					</a:t>
            </a:r>
            <a:endParaRPr lang="zh-CN" altLang="en-US" sz="40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C7DB48F-BE3F-9F36-283A-13A27CF0C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31126"/>
              </p:ext>
            </p:extLst>
          </p:nvPr>
        </p:nvGraphicFramePr>
        <p:xfrm>
          <a:off x="156010" y="1312842"/>
          <a:ext cx="11879980" cy="4798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75461">
                  <a:extLst>
                    <a:ext uri="{9D8B030D-6E8A-4147-A177-3AD203B41FA5}">
                      <a16:colId xmlns:a16="http://schemas.microsoft.com/office/drawing/2014/main" val="1401346021"/>
                    </a:ext>
                  </a:extLst>
                </a:gridCol>
                <a:gridCol w="5127202">
                  <a:extLst>
                    <a:ext uri="{9D8B030D-6E8A-4147-A177-3AD203B41FA5}">
                      <a16:colId xmlns:a16="http://schemas.microsoft.com/office/drawing/2014/main" val="2328116088"/>
                    </a:ext>
                  </a:extLst>
                </a:gridCol>
                <a:gridCol w="4577317">
                  <a:extLst>
                    <a:ext uri="{9D8B030D-6E8A-4147-A177-3AD203B41FA5}">
                      <a16:colId xmlns:a16="http://schemas.microsoft.com/office/drawing/2014/main" val="379979088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" sz="16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0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600" b="1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(Proposed Method)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0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600" b="1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Conventional Methods</a:t>
                      </a: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099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 modeling </a:t>
                      </a:r>
                    </a:p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400" b="1" u="none" strike="noStrike" kern="1200" dirty="0" err="1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White+Black+Gray</a:t>
                      </a:r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box)</a:t>
                      </a:r>
                      <a:endParaRPr lang="en" sz="11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 integration of MMG (white-box), </a:t>
                      </a:r>
                      <a:r>
                        <a:rPr lang="en" altLang="zh-CN" sz="1600" b="0" u="none" strike="noStrike" kern="1200" dirty="0" err="1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Res+Attention</a:t>
                      </a:r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(black-box), and PINN (gray-box)</a:t>
                      </a:r>
                      <a:endParaRPr lang="zh-CN" altLang="en-US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black-box model, lacks physics grounding</a:t>
                      </a:r>
                      <a:endParaRPr lang="zh-CN" altLang="en-US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3196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 Attention Network</a:t>
                      </a:r>
                      <a:endParaRPr lang="zh-CN" altLang="en-US" sz="11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 network with attention mechanism to correct physics model errors</a:t>
                      </a:r>
                      <a:endParaRPr lang="zh-CN" altLang="en-US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structured correction of physics bias</a:t>
                      </a:r>
                      <a:endParaRPr lang="zh-CN" altLang="en-US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73698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Physics-guided Loss (PINN framework)</a:t>
                      </a:r>
                      <a:endParaRPr lang="en" sz="11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Joint optimization with Data Loss + Physics Loss to enforce physical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Purely data-driven loss; prone to overfitting</a:t>
                      </a: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568664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sz="1400" b="1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Pipeline Coverage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End-to-end framework: Control → Motion → Engine → SFOC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Typically limited to one or two isolated modules</a:t>
                      </a: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40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Interpretability</a:t>
                      </a:r>
                      <a:endParaRPr lang="en" sz="14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module is physically meaningful and traceable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 to interpret black-box predictions</a:t>
                      </a: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4789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altLang="zh-CN" sz="1400" b="1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Robustness</a:t>
                      </a:r>
                      <a:endParaRPr lang="zh-CN" altLang="en-US" sz="1400" b="1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Maintains performance under noisy conditions using PINN 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Degrades quickly under data noise or anomalies</a:t>
                      </a: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840625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" sz="1400" b="1" dirty="0">
                          <a:solidFill>
                            <a:srgbClr val="00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Innovation Summary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Multi-model fusion, attention-enhanced residual learning, physics-informed training, closed-loop SFOC modeling</a:t>
                      </a:r>
                      <a:endParaRPr lang="en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600" b="0" u="none" strike="noStrike" kern="1200" dirty="0">
                          <a:solidFill>
                            <a:srgbClr val="00546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Fragmented design, lacking coordination and physical insight</a:t>
                      </a:r>
                      <a:endParaRPr lang="en" sz="1600" b="0" dirty="0">
                        <a:solidFill>
                          <a:srgbClr val="00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35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8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4" y="234265"/>
            <a:ext cx="121854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Ship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(White-box)	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A1D4D0-9AB5-216E-976F-B91686A4888D}"/>
              </a:ext>
            </a:extLst>
          </p:cNvPr>
          <p:cNvSpPr txBox="1"/>
          <p:nvPr/>
        </p:nvSpPr>
        <p:spPr>
          <a:xfrm>
            <a:off x="284494" y="1049951"/>
            <a:ext cx="6480442" cy="2379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400" b="1" i="0" u="none" strike="noStrike" dirty="0">
                <a:solidFill>
                  <a:srgbClr val="00546A"/>
                </a:solidFill>
                <a:effectLst/>
              </a:rPr>
              <a:t>Maneuvering Modeling Group (MMG) model</a:t>
            </a:r>
          </a:p>
          <a:p>
            <a:pPr marL="457200" indent="-4572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Model, consider the adaptability of hydrodynamic force data.</a:t>
            </a:r>
          </a:p>
          <a:p>
            <a:pPr marL="457200" indent="-4572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coefficients are given by CFD</a:t>
            </a:r>
            <a:r>
              <a:rPr lang="zh-CN" altLang="en-US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hydrodynamic force simulation. </a:t>
            </a:r>
          </a:p>
          <a:p>
            <a:pPr marL="457200" indent="-4572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KVLCC2 model and the 7m-scale ship for validation.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96D0E5-0BBE-BC90-582C-52ACBA756E7E}"/>
              </a:ext>
            </a:extLst>
          </p:cNvPr>
          <p:cNvSpPr txBox="1"/>
          <p:nvPr/>
        </p:nvSpPr>
        <p:spPr>
          <a:xfrm>
            <a:off x="282939" y="3774367"/>
            <a:ext cx="4299832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Maneuvering  Motion equations: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8D15A-8BF0-DD50-365A-0C5EF736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48" y="1135180"/>
            <a:ext cx="2650518" cy="2766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C01F6F-26BA-ED75-C8A9-2882B02B0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9" y="4371268"/>
            <a:ext cx="3822700" cy="1130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0327B8-C59A-6C3E-6133-00FC5A7AC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39" y="5443424"/>
            <a:ext cx="1930400" cy="1066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C8C34B-63C5-E0A8-C971-307AFBE4D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3" y="4213238"/>
            <a:ext cx="3136900" cy="1066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37E88BA-0B35-88E4-725A-29FBA33283EA}"/>
              </a:ext>
            </a:extLst>
          </p:cNvPr>
          <p:cNvSpPr txBox="1"/>
          <p:nvPr/>
        </p:nvSpPr>
        <p:spPr>
          <a:xfrm>
            <a:off x="5546542" y="5354968"/>
            <a:ext cx="1183843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US" altLang="zh-CN" sz="2000" dirty="0">
              <a:solidFill>
                <a:srgbClr val="00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BF995D-6D2F-DFF7-5244-117E0E756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33" y="5372057"/>
            <a:ext cx="4864100" cy="812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57C655B-B3F5-19B8-7E57-EEA3EF0CA0C1}"/>
              </a:ext>
            </a:extLst>
          </p:cNvPr>
          <p:cNvSpPr txBox="1"/>
          <p:nvPr/>
        </p:nvSpPr>
        <p:spPr>
          <a:xfrm>
            <a:off x="5541355" y="6201946"/>
            <a:ext cx="6322273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called the hydrodynamic derivatives on maneuvering.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7BFB24-0635-CA95-9D0A-AFD02246BAA8}"/>
              </a:ext>
            </a:extLst>
          </p:cNvPr>
          <p:cNvSpPr txBox="1"/>
          <p:nvPr/>
        </p:nvSpPr>
        <p:spPr>
          <a:xfrm>
            <a:off x="5541355" y="3774367"/>
            <a:ext cx="5743511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Hydrodynamic forces acting on ship hull</a:t>
            </a:r>
          </a:p>
        </p:txBody>
      </p:sp>
    </p:spTree>
    <p:extLst>
      <p:ext uri="{BB962C8B-B14F-4D97-AF65-F5344CB8AC3E}">
        <p14:creationId xmlns:p14="http://schemas.microsoft.com/office/powerpoint/2010/main" val="262879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Ship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(White-box)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96D0E5-0BBE-BC90-582C-52ACBA756E7E}"/>
              </a:ext>
            </a:extLst>
          </p:cNvPr>
          <p:cNvSpPr txBox="1"/>
          <p:nvPr/>
        </p:nvSpPr>
        <p:spPr>
          <a:xfrm>
            <a:off x="215894" y="1140583"/>
            <a:ext cx="5226649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Hydrodynamic forces by Rudder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23030EF-8B33-D1FA-2494-79D94D983E44}"/>
              </a:ext>
            </a:extLst>
          </p:cNvPr>
          <p:cNvGrpSpPr/>
          <p:nvPr/>
        </p:nvGrpSpPr>
        <p:grpSpPr>
          <a:xfrm>
            <a:off x="238710" y="3853890"/>
            <a:ext cx="6717927" cy="2102998"/>
            <a:chOff x="447604" y="1767412"/>
            <a:chExt cx="6717927" cy="21029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A59BFB8-A5A1-F5FE-E3FD-3676750F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88649" y="1767412"/>
              <a:ext cx="497677" cy="210299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E5406B-1409-B881-2A27-C4092A19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4" y="2615324"/>
              <a:ext cx="1562100" cy="381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395E45D-ABC7-3862-0685-C82C0664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531" y="1875500"/>
              <a:ext cx="1651000" cy="381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38441B4-DEF6-E95C-6AF6-2EEB8FC3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531" y="2380463"/>
              <a:ext cx="2324100" cy="381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74EBF8E-76E6-A48B-C82D-E4FB2ACC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531" y="2833504"/>
              <a:ext cx="1562100" cy="6223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49231A3-1E5B-E264-DBBC-EEAB2185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731" y="3364849"/>
              <a:ext cx="4749800" cy="419100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B909137-8882-45B7-CE68-2425B2691891}"/>
              </a:ext>
            </a:extLst>
          </p:cNvPr>
          <p:cNvSpPr txBox="1"/>
          <p:nvPr/>
        </p:nvSpPr>
        <p:spPr>
          <a:xfrm>
            <a:off x="194685" y="3428276"/>
            <a:ext cx="5226649" cy="521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Hydrodynamic force due to propeller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30197C3-2907-FBF5-E70A-FB7187ACF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41" y="1422798"/>
            <a:ext cx="3733800" cy="20955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C96235E-0F58-6F3A-D846-9CBF1519F2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9" y="2035902"/>
            <a:ext cx="2882900" cy="952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F364E89-4C0A-9877-D9D7-A3F038913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59" y="1631918"/>
            <a:ext cx="2527300" cy="457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5A82F6C-69CA-821B-4888-34AD8F2352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59" y="2207516"/>
            <a:ext cx="2844800" cy="12065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E999C55-D969-54EE-92D1-2A39295C8F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91" y="2528838"/>
            <a:ext cx="2197100" cy="429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AE9AEF-FF23-4608-50F1-DC5666730657}"/>
                  </a:ext>
                </a:extLst>
              </p:cNvPr>
              <p:cNvSpPr txBox="1"/>
              <p:nvPr/>
            </p:nvSpPr>
            <p:spPr>
              <a:xfrm>
                <a:off x="667249" y="5966359"/>
                <a:ext cx="9691282" cy="521971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𝒓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𝒏𝒑𝒔</m:t>
                      </m:r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→</m:t>
                      </m:r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zh-CN" altLang="en-US" sz="2000" b="1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</m:acc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zh-CN" altLang="en-US" sz="2000" b="1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𝒗</m:t>
                          </m:r>
                        </m:e>
                      </m:acc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sz="2000" b="1" i="1" dirty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zh-CN" altLang="en-US" sz="2000" b="1" i="1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1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→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𝑃𝑟𝑒𝑑𝑖𝑐𝑡𝑒𝑑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𝑁𝑒𝑥𝑡</m:t>
                      </m:r>
                      <m:r>
                        <a:rPr lang="zh-CN" altLang="en-US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𝑠𝑡𝑎𝑡𝑒</m:t>
                      </m:r>
                      <m:r>
                        <a:rPr lang="zh-CN" altLang="en-US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𝑃𝑟𝑒𝑑𝑖𝑐𝑡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𝐶𝑢𝑟𝑟𝑒𝑛𝑡</m:t>
                      </m:r>
                      <m:r>
                        <a:rPr lang="zh-CN" altLang="en-US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𝑠𝑡𝑎𝑡𝑒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en-US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CN" sz="2000" b="1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zh-CN" altLang="en-US" sz="2000" b="1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zh-CN" altLang="en-US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000" b="1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zh-CN" altLang="en-US" sz="2000" b="1" i="1" dirty="0">
                              <a:solidFill>
                                <a:srgbClr val="00546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zh-CN" altLang="en-US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00546A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000" b="0" i="1" dirty="0" smtClean="0">
                          <a:solidFill>
                            <a:srgbClr val="00546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𝑑𝑡</m:t>
                      </m:r>
                    </m:oMath>
                  </m:oMathPara>
                </a14:m>
                <a:endParaRPr lang="en-US" altLang="zh-CN" sz="20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AE9AEF-FF23-4608-50F1-DC5666730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49" y="5966359"/>
                <a:ext cx="9691282" cy="521971"/>
              </a:xfrm>
              <a:prstGeom prst="rect">
                <a:avLst/>
              </a:prstGeom>
              <a:blipFill>
                <a:blip r:embed="rId15"/>
                <a:stretch>
                  <a:fillRect l="-131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305488C-C9E7-AB84-09EC-B832D0752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7791" y="1608295"/>
            <a:ext cx="497677" cy="16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5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 rot="10800000" flipV="1">
            <a:off x="313624" y="997795"/>
            <a:ext cx="11167671" cy="45719"/>
          </a:xfrm>
          <a:prstGeom prst="rect">
            <a:avLst/>
          </a:prstGeom>
          <a:solidFill>
            <a:srgbClr val="00546A"/>
          </a:solidFill>
          <a:ln>
            <a:solidFill>
              <a:srgbClr val="00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2.2.1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Ship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(Black-box)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DDEBD9B-2E0D-6DDA-FA72-CCC5AC55002A}"/>
              </a:ext>
            </a:extLst>
          </p:cNvPr>
          <p:cNvGrpSpPr/>
          <p:nvPr/>
        </p:nvGrpSpPr>
        <p:grpSpPr>
          <a:xfrm>
            <a:off x="187524" y="1182803"/>
            <a:ext cx="12738191" cy="5924321"/>
            <a:chOff x="187524" y="1182803"/>
            <a:chExt cx="12738191" cy="5924321"/>
          </a:xfrm>
        </p:grpSpPr>
        <p:sp>
          <p:nvSpPr>
            <p:cNvPr id="6" name="文本框 5"/>
            <p:cNvSpPr txBox="1"/>
            <p:nvPr/>
          </p:nvSpPr>
          <p:spPr>
            <a:xfrm>
              <a:off x="187524" y="6585154"/>
              <a:ext cx="5226649" cy="521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©Copyright</a:t>
              </a:r>
              <a:r>
                <a:rPr lang="zh-CN" altLang="en-US" sz="1400" b="0" i="0" dirty="0">
                  <a:solidFill>
                    <a:srgbClr val="333333"/>
                  </a:solidFill>
                  <a:latin typeface="-apple-system"/>
                </a:rPr>
                <a:t> </a:t>
              </a:r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National</a:t>
              </a:r>
              <a:r>
                <a:rPr lang="zh-CN" altLang="en-US" sz="1400" b="0" i="0" dirty="0">
                  <a:solidFill>
                    <a:srgbClr val="333333"/>
                  </a:solidFill>
                  <a:latin typeface="-apple-system"/>
                </a:rPr>
                <a:t> </a:t>
              </a:r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University</a:t>
              </a:r>
              <a:r>
                <a:rPr lang="zh-CN" altLang="en-US" sz="1400" b="0" i="0" dirty="0">
                  <a:solidFill>
                    <a:srgbClr val="333333"/>
                  </a:solidFill>
                  <a:latin typeface="-apple-system"/>
                </a:rPr>
                <a:t> </a:t>
              </a:r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of</a:t>
              </a:r>
              <a:r>
                <a:rPr lang="zh-CN" altLang="en-US" sz="1400" b="0" i="0" dirty="0">
                  <a:solidFill>
                    <a:srgbClr val="333333"/>
                  </a:solidFill>
                  <a:latin typeface="-apple-system"/>
                </a:rPr>
                <a:t> </a:t>
              </a:r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Singapore. All </a:t>
              </a:r>
              <a:r>
                <a:rPr lang="en-US" altLang="zh-CN" sz="1400" dirty="0">
                  <a:solidFill>
                    <a:srgbClr val="333333"/>
                  </a:solidFill>
                  <a:latin typeface="-apple-system"/>
                </a:rPr>
                <a:t>R</a:t>
              </a:r>
              <a:r>
                <a:rPr lang="en-US" altLang="zh-CN" sz="1400" b="0" i="0" dirty="0">
                  <a:solidFill>
                    <a:srgbClr val="333333"/>
                  </a:solidFill>
                  <a:latin typeface="-apple-system"/>
                </a:rPr>
                <a:t>ights Reserved.</a:t>
              </a:r>
              <a:endParaRPr kumimoji="1" lang="zh-CN" altLang="en-US" sz="1400" dirty="0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632C0B8C-13F9-8217-FD55-56257978CC6F}"/>
                </a:ext>
              </a:extLst>
            </p:cNvPr>
            <p:cNvSpPr/>
            <p:nvPr/>
          </p:nvSpPr>
          <p:spPr>
            <a:xfrm>
              <a:off x="1117126" y="1608649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512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EDA6272-E209-AFDC-35AF-9684AE5B724D}"/>
                </a:ext>
              </a:extLst>
            </p:cNvPr>
            <p:cNvSpPr/>
            <p:nvPr/>
          </p:nvSpPr>
          <p:spPr>
            <a:xfrm>
              <a:off x="335176" y="1613828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3C41D82-5CB5-6643-2DE6-58F9E77814FD}"/>
                </a:ext>
              </a:extLst>
            </p:cNvPr>
            <p:cNvSpPr/>
            <p:nvPr/>
          </p:nvSpPr>
          <p:spPr>
            <a:xfrm>
              <a:off x="335176" y="2180295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8DC67D45-3ABD-A4B0-BEC8-48EDEA455A6D}"/>
                    </a:ext>
                  </a:extLst>
                </p:cNvPr>
                <p:cNvSpPr/>
                <p:nvPr/>
              </p:nvSpPr>
              <p:spPr>
                <a:xfrm>
                  <a:off x="335176" y="2776950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8DC67D45-3ABD-A4B0-BEC8-48EDEA455A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176" y="2776950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 l="-5882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8B06A91-5E81-67EF-FD5C-9D62A6B77384}"/>
                </a:ext>
              </a:extLst>
            </p:cNvPr>
            <p:cNvSpPr/>
            <p:nvPr/>
          </p:nvSpPr>
          <p:spPr>
            <a:xfrm>
              <a:off x="11241108" y="2938180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1408675-8F69-F85B-68C5-A0DAC34966D0}"/>
                </a:ext>
              </a:extLst>
            </p:cNvPr>
            <p:cNvSpPr/>
            <p:nvPr/>
          </p:nvSpPr>
          <p:spPr>
            <a:xfrm>
              <a:off x="11240567" y="3674679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D1B71D5-2180-5FCF-5C16-BAD974F3DBA7}"/>
                </a:ext>
              </a:extLst>
            </p:cNvPr>
            <p:cNvSpPr/>
            <p:nvPr/>
          </p:nvSpPr>
          <p:spPr>
            <a:xfrm>
              <a:off x="11241108" y="4244457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ADC8E76-5782-12F2-619A-C1C9C8CDD87D}"/>
                </a:ext>
              </a:extLst>
            </p:cNvPr>
            <p:cNvSpPr/>
            <p:nvPr/>
          </p:nvSpPr>
          <p:spPr>
            <a:xfrm>
              <a:off x="335176" y="3476002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E3B8C6E-06CF-43E7-CB1F-8C8D78AD4F4E}"/>
                </a:ext>
              </a:extLst>
            </p:cNvPr>
            <p:cNvSpPr txBox="1"/>
            <p:nvPr/>
          </p:nvSpPr>
          <p:spPr>
            <a:xfrm>
              <a:off x="329953" y="3078329"/>
              <a:ext cx="56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1BF15C3C-B8B3-1CBF-81C9-1AC5BAB8BA7E}"/>
                </a:ext>
              </a:extLst>
            </p:cNvPr>
            <p:cNvSpPr/>
            <p:nvPr/>
          </p:nvSpPr>
          <p:spPr>
            <a:xfrm>
              <a:off x="10959254" y="5550734"/>
              <a:ext cx="946393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E620019-BB15-0ECE-83CE-C53B15C0F629}"/>
                </a:ext>
              </a:extLst>
            </p:cNvPr>
            <p:cNvSpPr/>
            <p:nvPr/>
          </p:nvSpPr>
          <p:spPr>
            <a:xfrm>
              <a:off x="8161140" y="3842175"/>
              <a:ext cx="396000" cy="396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67FCF21F-C01A-9810-6ED5-6EC01B538944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731176" y="1811828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62953D4F-69AF-EEBC-EEA5-AB47BC451306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731176" y="2378295"/>
              <a:ext cx="372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6EF615EC-1E2C-E02D-9F8A-1560967A0DBD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>
              <a:off x="731176" y="2974950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53FF4C85-4336-AB45-62A6-340B9DA1C3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53988" y="3133803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314C28F5-E7C2-4D64-CBDD-53A15DA53535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731176" y="3674002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D0783B40-41A6-5FB7-438C-D93AFD338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853988" y="4440080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圆角矩形 74">
              <a:extLst>
                <a:ext uri="{FF2B5EF4-FFF2-40B4-BE49-F238E27FC236}">
                  <a16:creationId xmlns:a16="http://schemas.microsoft.com/office/drawing/2014/main" id="{53DCA54A-E6D8-E28C-853A-252A41C40FFA}"/>
                </a:ext>
              </a:extLst>
            </p:cNvPr>
            <p:cNvSpPr/>
            <p:nvPr/>
          </p:nvSpPr>
          <p:spPr>
            <a:xfrm>
              <a:off x="11050695" y="2767238"/>
              <a:ext cx="773913" cy="2107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B99577CC-415F-D823-90D3-BFEF38DE9A17}"/>
                </a:ext>
              </a:extLst>
            </p:cNvPr>
            <p:cNvSpPr/>
            <p:nvPr/>
          </p:nvSpPr>
          <p:spPr>
            <a:xfrm>
              <a:off x="1977304" y="1608649"/>
              <a:ext cx="792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BatchNorm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1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Dropout</a:t>
              </a:r>
            </a:p>
            <a:p>
              <a:pPr algn="ctr"/>
              <a:r>
                <a:rPr kumimoji="1" lang="en-US" altLang="zh-CN" sz="12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(0.3)</a:t>
              </a:r>
            </a:p>
          </p:txBody>
        </p:sp>
        <p:sp>
          <p:nvSpPr>
            <p:cNvPr id="97" name="圆角矩形 96">
              <a:extLst>
                <a:ext uri="{FF2B5EF4-FFF2-40B4-BE49-F238E27FC236}">
                  <a16:creationId xmlns:a16="http://schemas.microsoft.com/office/drawing/2014/main" id="{81C493AD-7F9A-07B2-EBD8-09A8A7CCDF57}"/>
                </a:ext>
              </a:extLst>
            </p:cNvPr>
            <p:cNvSpPr/>
            <p:nvPr/>
          </p:nvSpPr>
          <p:spPr>
            <a:xfrm>
              <a:off x="2909482" y="1608649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512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256</a:t>
              </a:r>
            </a:p>
          </p:txBody>
        </p:sp>
        <p:sp>
          <p:nvSpPr>
            <p:cNvPr id="99" name="圆角矩形 98">
              <a:extLst>
                <a:ext uri="{FF2B5EF4-FFF2-40B4-BE49-F238E27FC236}">
                  <a16:creationId xmlns:a16="http://schemas.microsoft.com/office/drawing/2014/main" id="{15E62A4C-B2A7-4BA4-82C1-A5AB2D57886D}"/>
                </a:ext>
              </a:extLst>
            </p:cNvPr>
            <p:cNvSpPr/>
            <p:nvPr/>
          </p:nvSpPr>
          <p:spPr>
            <a:xfrm>
              <a:off x="3769660" y="1608649"/>
              <a:ext cx="792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BatchNorm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49192102-D1C0-D10B-0C90-DB04AE2030FE}"/>
                </a:ext>
              </a:extLst>
            </p:cNvPr>
            <p:cNvSpPr/>
            <p:nvPr/>
          </p:nvSpPr>
          <p:spPr>
            <a:xfrm>
              <a:off x="5562016" y="1608649"/>
              <a:ext cx="792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BatchNorm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1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Dropout</a:t>
              </a:r>
            </a:p>
            <a:p>
              <a:pPr algn="ctr"/>
              <a:r>
                <a:rPr kumimoji="1" lang="en-US" altLang="zh-CN" sz="11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(0.15)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DD38F97B-2F29-0103-1246-7D14948DF755}"/>
                </a:ext>
              </a:extLst>
            </p:cNvPr>
            <p:cNvSpPr/>
            <p:nvPr/>
          </p:nvSpPr>
          <p:spPr>
            <a:xfrm>
              <a:off x="6494194" y="1608649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</a:t>
              </a:r>
            </a:p>
            <a:p>
              <a:pPr algn="ctr"/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圆角矩形 101">
              <a:extLst>
                <a:ext uri="{FF2B5EF4-FFF2-40B4-BE49-F238E27FC236}">
                  <a16:creationId xmlns:a16="http://schemas.microsoft.com/office/drawing/2014/main" id="{D265C910-F4D1-5803-2654-A882CC12D849}"/>
                </a:ext>
              </a:extLst>
            </p:cNvPr>
            <p:cNvSpPr/>
            <p:nvPr/>
          </p:nvSpPr>
          <p:spPr>
            <a:xfrm>
              <a:off x="7354370" y="1608649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</a:p>
            <a:p>
              <a:pPr algn="ctr"/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BBE6BD19-7EA4-F18E-D61B-D7EC9295A008}"/>
                </a:ext>
              </a:extLst>
            </p:cNvPr>
            <p:cNvCxnSpPr>
              <a:cxnSpLocks/>
            </p:cNvCxnSpPr>
            <p:nvPr/>
          </p:nvCxnSpPr>
          <p:spPr>
            <a:xfrm>
              <a:off x="10860655" y="3870051"/>
              <a:ext cx="365724" cy="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圆角矩形 129">
              <a:extLst>
                <a:ext uri="{FF2B5EF4-FFF2-40B4-BE49-F238E27FC236}">
                  <a16:creationId xmlns:a16="http://schemas.microsoft.com/office/drawing/2014/main" id="{F442314A-1AB0-2353-1E2A-670B0F9EF12D}"/>
                </a:ext>
              </a:extLst>
            </p:cNvPr>
            <p:cNvSpPr/>
            <p:nvPr/>
          </p:nvSpPr>
          <p:spPr>
            <a:xfrm>
              <a:off x="1134632" y="4132383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</a:t>
              </a: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449F405-7E3C-8740-B3ED-DBE80507E2FF}"/>
                </a:ext>
              </a:extLst>
            </p:cNvPr>
            <p:cNvSpPr/>
            <p:nvPr/>
          </p:nvSpPr>
          <p:spPr>
            <a:xfrm>
              <a:off x="335176" y="4208704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953682F2-65C1-8A46-486A-3B3BECDDAF91}"/>
                </a:ext>
              </a:extLst>
            </p:cNvPr>
            <p:cNvSpPr/>
            <p:nvPr/>
          </p:nvSpPr>
          <p:spPr>
            <a:xfrm>
              <a:off x="335176" y="4758842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C0175CDF-C077-40B5-62DA-C96D919A1BF5}"/>
                    </a:ext>
                  </a:extLst>
                </p:cNvPr>
                <p:cNvSpPr/>
                <p:nvPr/>
              </p:nvSpPr>
              <p:spPr>
                <a:xfrm>
                  <a:off x="335176" y="5322839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C0175CDF-C077-40B5-62DA-C96D919A1B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176" y="5322839"/>
                  <a:ext cx="396000" cy="396000"/>
                </a:xfrm>
                <a:prstGeom prst="ellipse">
                  <a:avLst/>
                </a:prstGeom>
                <a:blipFill>
                  <a:blip r:embed="rId5"/>
                  <a:stretch>
                    <a:fillRect l="-5882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5196CA8-24DB-FE64-6E7F-CD47FC93A3C1}"/>
                </a:ext>
              </a:extLst>
            </p:cNvPr>
            <p:cNvSpPr/>
            <p:nvPr/>
          </p:nvSpPr>
          <p:spPr>
            <a:xfrm>
              <a:off x="335176" y="6005562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7E0A1618-B08D-7D6C-7DDF-4AF046F6FD8E}"/>
                </a:ext>
              </a:extLst>
            </p:cNvPr>
            <p:cNvSpPr txBox="1"/>
            <p:nvPr/>
          </p:nvSpPr>
          <p:spPr>
            <a:xfrm>
              <a:off x="313624" y="5605752"/>
              <a:ext cx="567691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6" name="直线箭头连接符 135">
              <a:extLst>
                <a:ext uri="{FF2B5EF4-FFF2-40B4-BE49-F238E27FC236}">
                  <a16:creationId xmlns:a16="http://schemas.microsoft.com/office/drawing/2014/main" id="{0D2DDC50-08EE-2BB1-7BE1-AA1853E749B7}"/>
                </a:ext>
              </a:extLst>
            </p:cNvPr>
            <p:cNvCxnSpPr>
              <a:cxnSpLocks/>
            </p:cNvCxnSpPr>
            <p:nvPr/>
          </p:nvCxnSpPr>
          <p:spPr>
            <a:xfrm>
              <a:off x="731176" y="4406704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箭头连接符 136">
              <a:extLst>
                <a:ext uri="{FF2B5EF4-FFF2-40B4-BE49-F238E27FC236}">
                  <a16:creationId xmlns:a16="http://schemas.microsoft.com/office/drawing/2014/main" id="{EFCC20CA-B120-707E-42AF-0D760469FA2F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731176" y="4956842"/>
              <a:ext cx="372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37">
              <a:extLst>
                <a:ext uri="{FF2B5EF4-FFF2-40B4-BE49-F238E27FC236}">
                  <a16:creationId xmlns:a16="http://schemas.microsoft.com/office/drawing/2014/main" id="{4D412419-4814-7E49-45D2-C055CC5A9651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731176" y="5520839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箭头连接符 138">
              <a:extLst>
                <a:ext uri="{FF2B5EF4-FFF2-40B4-BE49-F238E27FC236}">
                  <a16:creationId xmlns:a16="http://schemas.microsoft.com/office/drawing/2014/main" id="{8B055F2D-71D9-C860-4319-7EA0C12BEB6F}"/>
                </a:ext>
              </a:extLst>
            </p:cNvPr>
            <p:cNvCxnSpPr>
              <a:cxnSpLocks/>
              <a:stCxn id="134" idx="6"/>
            </p:cNvCxnSpPr>
            <p:nvPr/>
          </p:nvCxnSpPr>
          <p:spPr>
            <a:xfrm>
              <a:off x="731176" y="6203562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圆角矩形 140">
              <a:extLst>
                <a:ext uri="{FF2B5EF4-FFF2-40B4-BE49-F238E27FC236}">
                  <a16:creationId xmlns:a16="http://schemas.microsoft.com/office/drawing/2014/main" id="{A7351077-E59C-8F4F-2D16-FEF3F3B048E7}"/>
                </a:ext>
              </a:extLst>
            </p:cNvPr>
            <p:cNvSpPr/>
            <p:nvPr/>
          </p:nvSpPr>
          <p:spPr>
            <a:xfrm>
              <a:off x="2101485" y="4132383"/>
              <a:ext cx="792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圆角矩形 143">
              <a:extLst>
                <a:ext uri="{FF2B5EF4-FFF2-40B4-BE49-F238E27FC236}">
                  <a16:creationId xmlns:a16="http://schemas.microsoft.com/office/drawing/2014/main" id="{BA6DB76E-3959-76BC-A08D-6BAE71EC20BC}"/>
                </a:ext>
              </a:extLst>
            </p:cNvPr>
            <p:cNvSpPr/>
            <p:nvPr/>
          </p:nvSpPr>
          <p:spPr>
            <a:xfrm>
              <a:off x="3068338" y="4132383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</a:p>
          </p:txBody>
        </p:sp>
        <p:sp>
          <p:nvSpPr>
            <p:cNvPr id="145" name="圆角矩形 144">
              <a:extLst>
                <a:ext uri="{FF2B5EF4-FFF2-40B4-BE49-F238E27FC236}">
                  <a16:creationId xmlns:a16="http://schemas.microsoft.com/office/drawing/2014/main" id="{8FF1025A-760D-AB8D-8604-86AE1316F886}"/>
                </a:ext>
              </a:extLst>
            </p:cNvPr>
            <p:cNvSpPr/>
            <p:nvPr/>
          </p:nvSpPr>
          <p:spPr>
            <a:xfrm>
              <a:off x="4035191" y="4144610"/>
              <a:ext cx="792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SiLU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8" name="肘形连接符 147">
              <a:extLst>
                <a:ext uri="{FF2B5EF4-FFF2-40B4-BE49-F238E27FC236}">
                  <a16:creationId xmlns:a16="http://schemas.microsoft.com/office/drawing/2014/main" id="{898774CF-CD28-ED29-8200-9D60225F7C2A}"/>
                </a:ext>
              </a:extLst>
            </p:cNvPr>
            <p:cNvCxnSpPr>
              <a:stCxn id="102" idx="3"/>
              <a:endCxn id="66" idx="0"/>
            </p:cNvCxnSpPr>
            <p:nvPr/>
          </p:nvCxnSpPr>
          <p:spPr>
            <a:xfrm>
              <a:off x="8074370" y="2742649"/>
              <a:ext cx="284770" cy="109952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肘形连接符 148">
              <a:extLst>
                <a:ext uri="{FF2B5EF4-FFF2-40B4-BE49-F238E27FC236}">
                  <a16:creationId xmlns:a16="http://schemas.microsoft.com/office/drawing/2014/main" id="{EC4917C6-840E-13F6-BA56-E9862CAAAAE0}"/>
                </a:ext>
              </a:extLst>
            </p:cNvPr>
            <p:cNvCxnSpPr>
              <a:cxnSpLocks/>
              <a:stCxn id="145" idx="3"/>
              <a:endCxn id="66" idx="4"/>
            </p:cNvCxnSpPr>
            <p:nvPr/>
          </p:nvCxnSpPr>
          <p:spPr>
            <a:xfrm flipV="1">
              <a:off x="4827191" y="4238175"/>
              <a:ext cx="3531949" cy="1040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圆角矩形 153">
              <a:extLst>
                <a:ext uri="{FF2B5EF4-FFF2-40B4-BE49-F238E27FC236}">
                  <a16:creationId xmlns:a16="http://schemas.microsoft.com/office/drawing/2014/main" id="{20352935-3400-8C58-E700-FAA18706CFEC}"/>
                </a:ext>
              </a:extLst>
            </p:cNvPr>
            <p:cNvSpPr/>
            <p:nvPr/>
          </p:nvSpPr>
          <p:spPr>
            <a:xfrm>
              <a:off x="8693088" y="2444343"/>
              <a:ext cx="1248037" cy="2466779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Multihead</a:t>
              </a:r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</a:t>
              </a:r>
            </a:p>
            <a:p>
              <a:pPr algn="ctr"/>
              <a:endParaRPr kumimoji="1" lang="en-US" altLang="zh-CN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(dim=32, heads=4)</a:t>
              </a:r>
            </a:p>
          </p:txBody>
        </p:sp>
        <p:sp>
          <p:nvSpPr>
            <p:cNvPr id="157" name="圆角矩形 156">
              <a:extLst>
                <a:ext uri="{FF2B5EF4-FFF2-40B4-BE49-F238E27FC236}">
                  <a16:creationId xmlns:a16="http://schemas.microsoft.com/office/drawing/2014/main" id="{F09AC1B7-5FFF-45EF-A083-08079A205033}"/>
                </a:ext>
              </a:extLst>
            </p:cNvPr>
            <p:cNvSpPr/>
            <p:nvPr/>
          </p:nvSpPr>
          <p:spPr>
            <a:xfrm>
              <a:off x="10101649" y="2443843"/>
              <a:ext cx="720000" cy="246678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8" name="圆角矩形 157">
              <a:extLst>
                <a:ext uri="{FF2B5EF4-FFF2-40B4-BE49-F238E27FC236}">
                  <a16:creationId xmlns:a16="http://schemas.microsoft.com/office/drawing/2014/main" id="{B709BEE1-3C7B-14FB-CF14-AE679D5E6E39}"/>
                </a:ext>
              </a:extLst>
            </p:cNvPr>
            <p:cNvSpPr/>
            <p:nvPr/>
          </p:nvSpPr>
          <p:spPr>
            <a:xfrm>
              <a:off x="4701838" y="1608649"/>
              <a:ext cx="720000" cy="2268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256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  <p:cxnSp>
          <p:nvCxnSpPr>
            <p:cNvPr id="166" name="直线箭头连接符 165">
              <a:extLst>
                <a:ext uri="{FF2B5EF4-FFF2-40B4-BE49-F238E27FC236}">
                  <a16:creationId xmlns:a16="http://schemas.microsoft.com/office/drawing/2014/main" id="{05988DC9-28EC-0060-53A2-DAAFF6B0AFF1}"/>
                </a:ext>
              </a:extLst>
            </p:cNvPr>
            <p:cNvCxnSpPr>
              <a:cxnSpLocks/>
              <a:stCxn id="75" idx="2"/>
              <a:endCxn id="65" idx="0"/>
            </p:cNvCxnSpPr>
            <p:nvPr/>
          </p:nvCxnSpPr>
          <p:spPr>
            <a:xfrm flipH="1">
              <a:off x="11432451" y="4874430"/>
              <a:ext cx="5201" cy="67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箭头连接符 171">
              <a:extLst>
                <a:ext uri="{FF2B5EF4-FFF2-40B4-BE49-F238E27FC236}">
                  <a16:creationId xmlns:a16="http://schemas.microsoft.com/office/drawing/2014/main" id="{2A779F40-48B6-4D31-B7E7-834557062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41374" y="4040175"/>
              <a:ext cx="167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圆角矩形 174">
              <a:extLst>
                <a:ext uri="{FF2B5EF4-FFF2-40B4-BE49-F238E27FC236}">
                  <a16:creationId xmlns:a16="http://schemas.microsoft.com/office/drawing/2014/main" id="{7CE0A8C7-E874-EA62-C33E-FC29590F0491}"/>
                </a:ext>
              </a:extLst>
            </p:cNvPr>
            <p:cNvSpPr/>
            <p:nvPr/>
          </p:nvSpPr>
          <p:spPr>
            <a:xfrm>
              <a:off x="262285" y="1182803"/>
              <a:ext cx="7867323" cy="2814206"/>
            </a:xfrm>
            <a:prstGeom prst="roundRect">
              <a:avLst>
                <a:gd name="adj" fmla="val 5364"/>
              </a:avLst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949A06DB-C98F-F50B-2DCA-0128F6BEBA0C}"/>
                </a:ext>
              </a:extLst>
            </p:cNvPr>
            <p:cNvSpPr txBox="1"/>
            <p:nvPr/>
          </p:nvSpPr>
          <p:spPr>
            <a:xfrm>
              <a:off x="8349090" y="1234111"/>
              <a:ext cx="4576625" cy="10361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28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ResidualAttentionNN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</a:t>
              </a:r>
              <a:r>
                <a:rPr lang="en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Pure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Driven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FB36CD7C-9AA2-42A9-BCAD-6E430EB5C80C}"/>
                </a:ext>
              </a:extLst>
            </p:cNvPr>
            <p:cNvSpPr txBox="1"/>
            <p:nvPr/>
          </p:nvSpPr>
          <p:spPr>
            <a:xfrm>
              <a:off x="1192144" y="1212289"/>
              <a:ext cx="5933180" cy="5219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" altLang="zh-CN" sz="2000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r>
                <a:rPr lang="en-US" altLang="zh-CN" sz="20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" altLang="zh-CN" sz="2000" i="0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Extracting deep complex nonlinear features</a:t>
              </a:r>
            </a:p>
            <a:p>
              <a:br>
                <a:rPr lang="en" altLang="zh-CN" sz="20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altLang="zh-CN" sz="20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圆角矩形 177">
              <a:extLst>
                <a:ext uri="{FF2B5EF4-FFF2-40B4-BE49-F238E27FC236}">
                  <a16:creationId xmlns:a16="http://schemas.microsoft.com/office/drawing/2014/main" id="{0DD253B2-9ADA-024D-FDB7-C4FDCA429D52}"/>
                </a:ext>
              </a:extLst>
            </p:cNvPr>
            <p:cNvSpPr/>
            <p:nvPr/>
          </p:nvSpPr>
          <p:spPr>
            <a:xfrm>
              <a:off x="255748" y="4077303"/>
              <a:ext cx="7867323" cy="2507851"/>
            </a:xfrm>
            <a:prstGeom prst="roundRect">
              <a:avLst>
                <a:gd name="adj" fmla="val 5364"/>
              </a:avLst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D1398EF6-8220-A7E7-C701-D582C2BB0783}"/>
                </a:ext>
              </a:extLst>
            </p:cNvPr>
            <p:cNvSpPr txBox="1"/>
            <p:nvPr/>
          </p:nvSpPr>
          <p:spPr>
            <a:xfrm>
              <a:off x="4878366" y="5310850"/>
              <a:ext cx="3252965" cy="1236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" altLang="zh-CN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Residual: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" altLang="zh-CN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Alleviate degradation</a:t>
              </a:r>
              <a:r>
                <a:rPr lang="zh-CN" altLang="en-US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" altLang="zh-CN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problem 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" altLang="zh-CN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improve the training effect</a:t>
              </a:r>
              <a:endParaRPr lang="en-US" altLang="zh-CN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83226B3B-AF1C-3B0F-FCE6-7D378453AD53}"/>
                </a:ext>
              </a:extLst>
            </p:cNvPr>
            <p:cNvCxnSpPr>
              <a:stCxn id="65" idx="1"/>
            </p:cNvCxnSpPr>
            <p:nvPr/>
          </p:nvCxnSpPr>
          <p:spPr>
            <a:xfrm flipH="1">
              <a:off x="8161140" y="5820734"/>
              <a:ext cx="2798114" cy="12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AB43E43-FF1C-5269-4D1F-BF21FA928446}"/>
                </a:ext>
              </a:extLst>
            </p:cNvPr>
            <p:cNvSpPr/>
            <p:nvPr/>
          </p:nvSpPr>
          <p:spPr>
            <a:xfrm>
              <a:off x="9002872" y="5538884"/>
              <a:ext cx="1087643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30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1" y="0"/>
            <a:ext cx="1842344" cy="10295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87523" y="233261"/>
            <a:ext cx="12185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2.2.2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Ship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</a:t>
            </a:r>
            <a:r>
              <a:rPr lang="zh-CN" altLang="en-US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kern="100" dirty="0">
                <a:solidFill>
                  <a:srgbClr val="00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(Black-box)			</a:t>
            </a:r>
            <a:endParaRPr lang="zh-CN" altLang="en-US" sz="4400" b="1" kern="100" dirty="0">
              <a:solidFill>
                <a:srgbClr val="00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524" y="6585154"/>
            <a:ext cx="522664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©Copyright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National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University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sz="1400" b="0" i="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Singapore. All </a:t>
            </a: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CN" sz="1400" b="0" i="0" dirty="0">
                <a:solidFill>
                  <a:srgbClr val="333333"/>
                </a:solidFill>
                <a:latin typeface="-apple-system"/>
              </a:rPr>
              <a:t>ights Reserved.</a:t>
            </a:r>
            <a:endParaRPr kumimoji="1" lang="zh-CN" altLang="en-US" sz="1400" dirty="0"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FFBC2B1C-E5AF-3CBB-9CFF-269AE68A2D95}"/>
              </a:ext>
            </a:extLst>
          </p:cNvPr>
          <p:cNvGrpSpPr/>
          <p:nvPr/>
        </p:nvGrpSpPr>
        <p:grpSpPr>
          <a:xfrm>
            <a:off x="82397" y="997795"/>
            <a:ext cx="11580364" cy="5398181"/>
            <a:chOff x="82397" y="997795"/>
            <a:chExt cx="11580364" cy="5398181"/>
          </a:xfrm>
        </p:grpSpPr>
        <p:sp>
          <p:nvSpPr>
            <p:cNvPr id="39" name="矩形 38"/>
            <p:cNvSpPr/>
            <p:nvPr/>
          </p:nvSpPr>
          <p:spPr>
            <a:xfrm rot="10800000" flipV="1">
              <a:off x="313624" y="997795"/>
              <a:ext cx="11167671" cy="45719"/>
            </a:xfrm>
            <a:prstGeom prst="rect">
              <a:avLst/>
            </a:prstGeom>
            <a:solidFill>
              <a:srgbClr val="00546A"/>
            </a:solidFill>
            <a:ln>
              <a:solidFill>
                <a:srgbClr val="00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632C0B8C-13F9-8217-FD55-56257978CC6F}"/>
                </a:ext>
              </a:extLst>
            </p:cNvPr>
            <p:cNvSpPr/>
            <p:nvPr/>
          </p:nvSpPr>
          <p:spPr>
            <a:xfrm>
              <a:off x="6248661" y="1565507"/>
              <a:ext cx="1242836" cy="435647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Residual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Attention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EDA6272-E209-AFDC-35AF-9684AE5B724D}"/>
                </a:ext>
              </a:extLst>
            </p:cNvPr>
            <p:cNvSpPr/>
            <p:nvPr/>
          </p:nvSpPr>
          <p:spPr>
            <a:xfrm>
              <a:off x="5402761" y="3675119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3C41D82-5CB5-6643-2DE6-58F9E77814FD}"/>
                </a:ext>
              </a:extLst>
            </p:cNvPr>
            <p:cNvSpPr/>
            <p:nvPr/>
          </p:nvSpPr>
          <p:spPr>
            <a:xfrm>
              <a:off x="5402761" y="4271705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8DC67D45-3ABD-A4B0-BEC8-48EDEA455A6D}"/>
                    </a:ext>
                  </a:extLst>
                </p:cNvPr>
                <p:cNvSpPr/>
                <p:nvPr/>
              </p:nvSpPr>
              <p:spPr>
                <a:xfrm>
                  <a:off x="5402761" y="4800280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8DC67D45-3ABD-A4B0-BEC8-48EDEA455A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761" y="4800280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 l="-909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ADC8E76-5782-12F2-619A-C1C9C8CDD87D}"/>
                </a:ext>
              </a:extLst>
            </p:cNvPr>
            <p:cNvSpPr/>
            <p:nvPr/>
          </p:nvSpPr>
          <p:spPr>
            <a:xfrm>
              <a:off x="5402761" y="5464876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E3B8C6E-06CF-43E7-CB1F-8C8D78AD4F4E}"/>
                </a:ext>
              </a:extLst>
            </p:cNvPr>
            <p:cNvSpPr txBox="1"/>
            <p:nvPr/>
          </p:nvSpPr>
          <p:spPr>
            <a:xfrm>
              <a:off x="5395936" y="5103590"/>
              <a:ext cx="56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1BF15C3C-B8B3-1CBF-81C9-1AC5BAB8BA7E}"/>
                </a:ext>
              </a:extLst>
            </p:cNvPr>
            <p:cNvSpPr/>
            <p:nvPr/>
          </p:nvSpPr>
          <p:spPr>
            <a:xfrm>
              <a:off x="8512836" y="5855976"/>
              <a:ext cx="946393" cy="540000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Loss</a:t>
              </a:r>
              <a:endParaRPr kumimoji="1" lang="zh-CN" altLang="en-US" sz="1600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E620019-BB15-0ECE-83CE-C53B15C0F629}"/>
                </a:ext>
              </a:extLst>
            </p:cNvPr>
            <p:cNvSpPr/>
            <p:nvPr/>
          </p:nvSpPr>
          <p:spPr>
            <a:xfrm>
              <a:off x="9923610" y="3404702"/>
              <a:ext cx="396000" cy="396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67FCF21F-C01A-9810-6ED5-6EC01B538944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798761" y="3873119"/>
              <a:ext cx="449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62953D4F-69AF-EEBC-EEA5-AB47BC451306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5798761" y="4469705"/>
              <a:ext cx="449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6EF615EC-1E2C-E02D-9F8A-1560967A0DBD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>
              <a:off x="5798761" y="4998280"/>
              <a:ext cx="449900" cy="2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314C28F5-E7C2-4D64-CBDD-53A15DA53535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5798761" y="5662876"/>
              <a:ext cx="449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472F45D0-9E9D-71F1-F471-1C97BF5DDB6C}"/>
                </a:ext>
              </a:extLst>
            </p:cNvPr>
            <p:cNvGrpSpPr/>
            <p:nvPr/>
          </p:nvGrpSpPr>
          <p:grpSpPr>
            <a:xfrm>
              <a:off x="10888848" y="2548596"/>
              <a:ext cx="773913" cy="2107192"/>
              <a:chOff x="11050695" y="2767238"/>
              <a:chExt cx="773913" cy="2107192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8B06A91-5E81-67EF-FD5C-9D62A6B77384}"/>
                  </a:ext>
                </a:extLst>
              </p:cNvPr>
              <p:cNvSpPr/>
              <p:nvPr/>
            </p:nvSpPr>
            <p:spPr>
              <a:xfrm>
                <a:off x="11241108" y="2938180"/>
                <a:ext cx="396000" cy="396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endParaRPr kumimoji="1"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1408675-8F69-F85B-68C5-A0DAC34966D0}"/>
                  </a:ext>
                </a:extLst>
              </p:cNvPr>
              <p:cNvSpPr/>
              <p:nvPr/>
            </p:nvSpPr>
            <p:spPr>
              <a:xfrm>
                <a:off x="11240567" y="3674679"/>
                <a:ext cx="396000" cy="396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endParaRPr kumimoji="1"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D1B71D5-2180-5FCF-5C16-BAD974F3DBA7}"/>
                  </a:ext>
                </a:extLst>
              </p:cNvPr>
              <p:cNvSpPr/>
              <p:nvPr/>
            </p:nvSpPr>
            <p:spPr>
              <a:xfrm>
                <a:off x="11241108" y="4244457"/>
                <a:ext cx="396000" cy="396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1"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圆角矩形 74">
                <a:extLst>
                  <a:ext uri="{FF2B5EF4-FFF2-40B4-BE49-F238E27FC236}">
                    <a16:creationId xmlns:a16="http://schemas.microsoft.com/office/drawing/2014/main" id="{53DCA54A-E6D8-E28C-853A-252A41C40FFA}"/>
                  </a:ext>
                </a:extLst>
              </p:cNvPr>
              <p:cNvSpPr/>
              <p:nvPr/>
            </p:nvSpPr>
            <p:spPr>
              <a:xfrm>
                <a:off x="11050695" y="2767238"/>
                <a:ext cx="773913" cy="21071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BBE6BD19-7EA4-F18E-D61B-D7EC9295A008}"/>
                </a:ext>
              </a:extLst>
            </p:cNvPr>
            <p:cNvCxnSpPr>
              <a:cxnSpLocks/>
              <a:stCxn id="66" idx="6"/>
              <a:endCxn id="75" idx="1"/>
            </p:cNvCxnSpPr>
            <p:nvPr/>
          </p:nvCxnSpPr>
          <p:spPr>
            <a:xfrm flipV="1">
              <a:off x="10319610" y="3602192"/>
              <a:ext cx="569238" cy="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肘形连接符 147">
              <a:extLst>
                <a:ext uri="{FF2B5EF4-FFF2-40B4-BE49-F238E27FC236}">
                  <a16:creationId xmlns:a16="http://schemas.microsoft.com/office/drawing/2014/main" id="{898774CF-CD28-ED29-8200-9D60225F7C2A}"/>
                </a:ext>
              </a:extLst>
            </p:cNvPr>
            <p:cNvCxnSpPr>
              <a:cxnSpLocks/>
              <a:stCxn id="218" idx="0"/>
              <a:endCxn id="66" idx="0"/>
            </p:cNvCxnSpPr>
            <p:nvPr/>
          </p:nvCxnSpPr>
          <p:spPr>
            <a:xfrm rot="16200000" flipH="1">
              <a:off x="6914538" y="197631"/>
              <a:ext cx="1835074" cy="4579069"/>
            </a:xfrm>
            <a:prstGeom prst="bentConnector3">
              <a:avLst>
                <a:gd name="adj1" fmla="val -124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箭头连接符 171">
              <a:extLst>
                <a:ext uri="{FF2B5EF4-FFF2-40B4-BE49-F238E27FC236}">
                  <a16:creationId xmlns:a16="http://schemas.microsoft.com/office/drawing/2014/main" id="{2A779F40-48B6-4D31-B7E7-834557062402}"/>
                </a:ext>
              </a:extLst>
            </p:cNvPr>
            <p:cNvCxnSpPr>
              <a:cxnSpLocks/>
              <a:stCxn id="219" idx="3"/>
              <a:endCxn id="66" idx="2"/>
            </p:cNvCxnSpPr>
            <p:nvPr/>
          </p:nvCxnSpPr>
          <p:spPr>
            <a:xfrm flipV="1">
              <a:off x="9354372" y="3602702"/>
              <a:ext cx="569238" cy="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949A06DB-C98F-F50B-2DCA-0128F6BEBA0C}"/>
                </a:ext>
              </a:extLst>
            </p:cNvPr>
            <p:cNvSpPr txBox="1"/>
            <p:nvPr/>
          </p:nvSpPr>
          <p:spPr>
            <a:xfrm>
              <a:off x="82397" y="5103019"/>
              <a:ext cx="5028505" cy="10588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" altLang="zh-CN" sz="28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ResidualAttentionNN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</a:t>
              </a:r>
              <a:r>
                <a:rPr lang="en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Rules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Correction</a:t>
              </a:r>
              <a:r>
                <a:rPr lang="zh-CN" altLang="en-US" sz="28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lang="en-US" altLang="zh-CN" sz="2800" b="1" dirty="0">
                <a:solidFill>
                  <a:srgbClr val="00546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圆角矩形 179">
              <a:extLst>
                <a:ext uri="{FF2B5EF4-FFF2-40B4-BE49-F238E27FC236}">
                  <a16:creationId xmlns:a16="http://schemas.microsoft.com/office/drawing/2014/main" id="{FF667B4D-13CA-4743-DE7F-4BD7247DBA1B}"/>
                </a:ext>
              </a:extLst>
            </p:cNvPr>
            <p:cNvSpPr/>
            <p:nvPr/>
          </p:nvSpPr>
          <p:spPr>
            <a:xfrm>
              <a:off x="1285948" y="1581764"/>
              <a:ext cx="1242836" cy="2487158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MMG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dirty="0">
                  <a:solidFill>
                    <a:srgbClr val="005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E3213A23-7CE4-B0B3-3CF2-32E6A89FF077}"/>
                </a:ext>
              </a:extLst>
            </p:cNvPr>
            <p:cNvSpPr/>
            <p:nvPr/>
          </p:nvSpPr>
          <p:spPr>
            <a:xfrm>
              <a:off x="438210" y="1718121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1E273ED9-B183-B831-A6A8-4F062167A89D}"/>
                </a:ext>
              </a:extLst>
            </p:cNvPr>
            <p:cNvSpPr/>
            <p:nvPr/>
          </p:nvSpPr>
          <p:spPr>
            <a:xfrm>
              <a:off x="438210" y="2284588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C39AC6AA-77FF-4739-991A-0DE51892DB4F}"/>
                    </a:ext>
                  </a:extLst>
                </p:cNvPr>
                <p:cNvSpPr/>
                <p:nvPr/>
              </p:nvSpPr>
              <p:spPr>
                <a:xfrm>
                  <a:off x="438210" y="2881243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C39AC6AA-77FF-4739-991A-0DE51892D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10" y="2881243"/>
                  <a:ext cx="396000" cy="396000"/>
                </a:xfrm>
                <a:prstGeom prst="ellipse">
                  <a:avLst/>
                </a:prstGeom>
                <a:blipFill>
                  <a:blip r:embed="rId5"/>
                  <a:stretch>
                    <a:fillRect l="-909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1D452D3B-6A2A-FD92-CB34-8E5D43DF2E3B}"/>
                </a:ext>
              </a:extLst>
            </p:cNvPr>
            <p:cNvSpPr/>
            <p:nvPr/>
          </p:nvSpPr>
          <p:spPr>
            <a:xfrm>
              <a:off x="438210" y="3580295"/>
              <a:ext cx="396000" cy="396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C15E5076-441E-324D-8D64-BEFDC428FEA1}"/>
                </a:ext>
              </a:extLst>
            </p:cNvPr>
            <p:cNvSpPr txBox="1"/>
            <p:nvPr/>
          </p:nvSpPr>
          <p:spPr>
            <a:xfrm>
              <a:off x="432987" y="3182622"/>
              <a:ext cx="56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直线箭头连接符 185">
              <a:extLst>
                <a:ext uri="{FF2B5EF4-FFF2-40B4-BE49-F238E27FC236}">
                  <a16:creationId xmlns:a16="http://schemas.microsoft.com/office/drawing/2014/main" id="{DC0AD4F4-D0D5-BAF5-25C6-575A4CD4FF5C}"/>
                </a:ext>
              </a:extLst>
            </p:cNvPr>
            <p:cNvCxnSpPr>
              <a:cxnSpLocks/>
              <a:stCxn id="181" idx="6"/>
            </p:cNvCxnSpPr>
            <p:nvPr/>
          </p:nvCxnSpPr>
          <p:spPr>
            <a:xfrm>
              <a:off x="834210" y="1916121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箭头连接符 186">
              <a:extLst>
                <a:ext uri="{FF2B5EF4-FFF2-40B4-BE49-F238E27FC236}">
                  <a16:creationId xmlns:a16="http://schemas.microsoft.com/office/drawing/2014/main" id="{8BF8FD11-17CF-0428-8473-96DFCFA65600}"/>
                </a:ext>
              </a:extLst>
            </p:cNvPr>
            <p:cNvCxnSpPr>
              <a:cxnSpLocks/>
              <a:stCxn id="182" idx="6"/>
            </p:cNvCxnSpPr>
            <p:nvPr/>
          </p:nvCxnSpPr>
          <p:spPr>
            <a:xfrm>
              <a:off x="834210" y="2482588"/>
              <a:ext cx="372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箭头连接符 187">
              <a:extLst>
                <a:ext uri="{FF2B5EF4-FFF2-40B4-BE49-F238E27FC236}">
                  <a16:creationId xmlns:a16="http://schemas.microsoft.com/office/drawing/2014/main" id="{E2E49DBB-D4A3-0483-2A83-61D520985044}"/>
                </a:ext>
              </a:extLst>
            </p:cNvPr>
            <p:cNvCxnSpPr>
              <a:cxnSpLocks/>
              <a:stCxn id="183" idx="6"/>
            </p:cNvCxnSpPr>
            <p:nvPr/>
          </p:nvCxnSpPr>
          <p:spPr>
            <a:xfrm>
              <a:off x="834210" y="3079243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箭头连接符 188">
              <a:extLst>
                <a:ext uri="{FF2B5EF4-FFF2-40B4-BE49-F238E27FC236}">
                  <a16:creationId xmlns:a16="http://schemas.microsoft.com/office/drawing/2014/main" id="{7D085A21-AADD-13C1-AC01-49B551FA43EC}"/>
                </a:ext>
              </a:extLst>
            </p:cNvPr>
            <p:cNvCxnSpPr>
              <a:cxnSpLocks/>
              <a:stCxn id="184" idx="6"/>
            </p:cNvCxnSpPr>
            <p:nvPr/>
          </p:nvCxnSpPr>
          <p:spPr>
            <a:xfrm>
              <a:off x="834210" y="3778295"/>
              <a:ext cx="379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圆角矩形 189">
              <a:extLst>
                <a:ext uri="{FF2B5EF4-FFF2-40B4-BE49-F238E27FC236}">
                  <a16:creationId xmlns:a16="http://schemas.microsoft.com/office/drawing/2014/main" id="{046EFB25-F2C4-9678-1282-83BA4EA9EF8A}"/>
                </a:ext>
              </a:extLst>
            </p:cNvPr>
            <p:cNvSpPr/>
            <p:nvPr/>
          </p:nvSpPr>
          <p:spPr>
            <a:xfrm>
              <a:off x="3540405" y="1565507"/>
              <a:ext cx="1288380" cy="2493941"/>
            </a:xfrm>
            <a:prstGeom prst="roundRect">
              <a:avLst/>
            </a:prstGeom>
            <a:ln>
              <a:solidFill>
                <a:srgbClr val="00546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 err="1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state_phy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 err="1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states_t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>
                <a:lnSpc>
                  <a:spcPct val="120000"/>
                </a:lnSpc>
              </a:pP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* </a:t>
              </a:r>
              <a:r>
                <a:rPr lang="el-GR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" altLang="zh-CN" sz="1600" b="1" i="0" u="none" strike="noStrike" dirty="0">
                  <a:solidFill>
                    <a:srgbClr val="00546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39EA030F-9A03-174F-8068-663180626A7E}"/>
                    </a:ext>
                  </a:extLst>
                </p:cNvPr>
                <p:cNvSpPr/>
                <p:nvPr/>
              </p:nvSpPr>
              <p:spPr>
                <a:xfrm>
                  <a:off x="2907348" y="1946506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39EA030F-9A03-174F-8068-663180626A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348" y="1946506"/>
                  <a:ext cx="396000" cy="396000"/>
                </a:xfrm>
                <a:prstGeom prst="ellipse">
                  <a:avLst/>
                </a:prstGeom>
                <a:blipFill>
                  <a:blip r:embed="rId6"/>
                  <a:stretch>
                    <a:fillRect l="-909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936E5B44-887A-38C7-585B-7EDF3B804534}"/>
                    </a:ext>
                  </a:extLst>
                </p:cNvPr>
                <p:cNvSpPr/>
                <p:nvPr/>
              </p:nvSpPr>
              <p:spPr>
                <a:xfrm>
                  <a:off x="2906807" y="2616099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936E5B44-887A-38C7-585B-7EDF3B804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6807" y="2616099"/>
                  <a:ext cx="396000" cy="396000"/>
                </a:xfrm>
                <a:prstGeom prst="ellipse">
                  <a:avLst/>
                </a:prstGeom>
                <a:blipFill>
                  <a:blip r:embed="rId7"/>
                  <a:stretch>
                    <a:fillRect l="-9091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4945334A-EB8B-1B51-D089-FF3999A41CA9}"/>
                    </a:ext>
                  </a:extLst>
                </p:cNvPr>
                <p:cNvSpPr/>
                <p:nvPr/>
              </p:nvSpPr>
              <p:spPr>
                <a:xfrm>
                  <a:off x="2907348" y="3252783"/>
                  <a:ext cx="396000" cy="396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4945334A-EB8B-1B51-D089-FF3999A41C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348" y="3252783"/>
                  <a:ext cx="396000" cy="396000"/>
                </a:xfrm>
                <a:prstGeom prst="ellipse">
                  <a:avLst/>
                </a:prstGeom>
                <a:blipFill>
                  <a:blip r:embed="rId8"/>
                  <a:stretch>
                    <a:fillRect l="-606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直线箭头连接符 194">
              <a:extLst>
                <a:ext uri="{FF2B5EF4-FFF2-40B4-BE49-F238E27FC236}">
                  <a16:creationId xmlns:a16="http://schemas.microsoft.com/office/drawing/2014/main" id="{631B292B-B0B9-1F31-33B8-B7D7AC423EEE}"/>
                </a:ext>
              </a:extLst>
            </p:cNvPr>
            <p:cNvCxnSpPr>
              <a:cxnSpLocks/>
            </p:cNvCxnSpPr>
            <p:nvPr/>
          </p:nvCxnSpPr>
          <p:spPr>
            <a:xfrm>
              <a:off x="2520228" y="2142129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箭头连接符 195">
              <a:extLst>
                <a:ext uri="{FF2B5EF4-FFF2-40B4-BE49-F238E27FC236}">
                  <a16:creationId xmlns:a16="http://schemas.microsoft.com/office/drawing/2014/main" id="{B3A965BE-D768-E567-7CA7-D03D06AF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520228" y="3448406"/>
              <a:ext cx="372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箭头连接符 197">
              <a:extLst>
                <a:ext uri="{FF2B5EF4-FFF2-40B4-BE49-F238E27FC236}">
                  <a16:creationId xmlns:a16="http://schemas.microsoft.com/office/drawing/2014/main" id="{32F3E5A0-88A0-6242-DE77-A61FB2CDBEBB}"/>
                </a:ext>
              </a:extLst>
            </p:cNvPr>
            <p:cNvCxnSpPr>
              <a:cxnSpLocks/>
            </p:cNvCxnSpPr>
            <p:nvPr/>
          </p:nvCxnSpPr>
          <p:spPr>
            <a:xfrm>
              <a:off x="2527436" y="2825343"/>
              <a:ext cx="365724" cy="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箭头连接符 198">
              <a:extLst>
                <a:ext uri="{FF2B5EF4-FFF2-40B4-BE49-F238E27FC236}">
                  <a16:creationId xmlns:a16="http://schemas.microsoft.com/office/drawing/2014/main" id="{88DA6D60-B631-61DE-477D-F0BE322DA449}"/>
                </a:ext>
              </a:extLst>
            </p:cNvPr>
            <p:cNvCxnSpPr>
              <a:cxnSpLocks/>
              <a:stCxn id="192" idx="6"/>
            </p:cNvCxnSpPr>
            <p:nvPr/>
          </p:nvCxnSpPr>
          <p:spPr>
            <a:xfrm>
              <a:off x="3303348" y="2144506"/>
              <a:ext cx="237057" cy="4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箭头连接符 199">
              <a:extLst>
                <a:ext uri="{FF2B5EF4-FFF2-40B4-BE49-F238E27FC236}">
                  <a16:creationId xmlns:a16="http://schemas.microsoft.com/office/drawing/2014/main" id="{54E67059-66BA-CC07-BA17-B1323399F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9985" y="3429000"/>
              <a:ext cx="230420" cy="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箭头连接符 200">
              <a:extLst>
                <a:ext uri="{FF2B5EF4-FFF2-40B4-BE49-F238E27FC236}">
                  <a16:creationId xmlns:a16="http://schemas.microsoft.com/office/drawing/2014/main" id="{A20C5EF2-3B7C-1FA3-D6D7-04388548F23F}"/>
                </a:ext>
              </a:extLst>
            </p:cNvPr>
            <p:cNvCxnSpPr>
              <a:cxnSpLocks/>
              <a:stCxn id="193" idx="6"/>
              <a:endCxn id="190" idx="1"/>
            </p:cNvCxnSpPr>
            <p:nvPr/>
          </p:nvCxnSpPr>
          <p:spPr>
            <a:xfrm flipV="1">
              <a:off x="3302807" y="2812478"/>
              <a:ext cx="237598" cy="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圆角矩形 209">
              <a:extLst>
                <a:ext uri="{FF2B5EF4-FFF2-40B4-BE49-F238E27FC236}">
                  <a16:creationId xmlns:a16="http://schemas.microsoft.com/office/drawing/2014/main" id="{3AE1D4C1-AAE9-1A4F-6B3E-5BE92F308BC6}"/>
                </a:ext>
              </a:extLst>
            </p:cNvPr>
            <p:cNvSpPr/>
            <p:nvPr/>
          </p:nvSpPr>
          <p:spPr>
            <a:xfrm>
              <a:off x="5123984" y="1669361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圆角矩形 210">
              <a:extLst>
                <a:ext uri="{FF2B5EF4-FFF2-40B4-BE49-F238E27FC236}">
                  <a16:creationId xmlns:a16="http://schemas.microsoft.com/office/drawing/2014/main" id="{E74D5989-4947-F839-1BAC-3865CA2805B6}"/>
                </a:ext>
              </a:extLst>
            </p:cNvPr>
            <p:cNvSpPr/>
            <p:nvPr/>
          </p:nvSpPr>
          <p:spPr>
            <a:xfrm>
              <a:off x="5117154" y="3006533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圆角矩形 211">
              <a:extLst>
                <a:ext uri="{FF2B5EF4-FFF2-40B4-BE49-F238E27FC236}">
                  <a16:creationId xmlns:a16="http://schemas.microsoft.com/office/drawing/2014/main" id="{4961D84B-667A-8ECC-F8EB-4AC79DAAF31E}"/>
                </a:ext>
              </a:extLst>
            </p:cNvPr>
            <p:cNvSpPr/>
            <p:nvPr/>
          </p:nvSpPr>
          <p:spPr>
            <a:xfrm>
              <a:off x="5123984" y="2337947"/>
              <a:ext cx="864000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v_phy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圆角矩形 212">
              <a:extLst>
                <a:ext uri="{FF2B5EF4-FFF2-40B4-BE49-F238E27FC236}">
                  <a16:creationId xmlns:a16="http://schemas.microsoft.com/office/drawing/2014/main" id="{A396F776-1FB7-8D86-B58C-CBAA49091086}"/>
                </a:ext>
              </a:extLst>
            </p:cNvPr>
            <p:cNvSpPr/>
            <p:nvPr/>
          </p:nvSpPr>
          <p:spPr>
            <a:xfrm>
              <a:off x="7829703" y="2644377"/>
              <a:ext cx="1366267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u_correction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38BCC0C3-5C07-9E46-51E6-1F752AF97029}"/>
                </a:ext>
              </a:extLst>
            </p:cNvPr>
            <p:cNvSpPr/>
            <p:nvPr/>
          </p:nvSpPr>
          <p:spPr>
            <a:xfrm>
              <a:off x="7829703" y="3378704"/>
              <a:ext cx="1366267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v_correction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圆角矩形 216">
              <a:extLst>
                <a:ext uri="{FF2B5EF4-FFF2-40B4-BE49-F238E27FC236}">
                  <a16:creationId xmlns:a16="http://schemas.microsoft.com/office/drawing/2014/main" id="{78F6BE14-6039-2FBE-7CB9-3532769338C9}"/>
                </a:ext>
              </a:extLst>
            </p:cNvPr>
            <p:cNvSpPr/>
            <p:nvPr/>
          </p:nvSpPr>
          <p:spPr>
            <a:xfrm>
              <a:off x="7829703" y="4113032"/>
              <a:ext cx="1366267" cy="46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r_correction</a:t>
              </a:r>
              <a:endParaRPr kumimoji="1"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圆角矩形 217">
              <a:extLst>
                <a:ext uri="{FF2B5EF4-FFF2-40B4-BE49-F238E27FC236}">
                  <a16:creationId xmlns:a16="http://schemas.microsoft.com/office/drawing/2014/main" id="{C5365842-795E-6213-5C3C-DBCD45B2C35C}"/>
                </a:ext>
              </a:extLst>
            </p:cNvPr>
            <p:cNvSpPr/>
            <p:nvPr/>
          </p:nvSpPr>
          <p:spPr>
            <a:xfrm>
              <a:off x="5034320" y="1569628"/>
              <a:ext cx="1016442" cy="201994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圆角矩形 218">
              <a:extLst>
                <a:ext uri="{FF2B5EF4-FFF2-40B4-BE49-F238E27FC236}">
                  <a16:creationId xmlns:a16="http://schemas.microsoft.com/office/drawing/2014/main" id="{74B5C6DD-1F63-D524-44A8-13F6177C73F1}"/>
                </a:ext>
              </a:extLst>
            </p:cNvPr>
            <p:cNvSpPr/>
            <p:nvPr/>
          </p:nvSpPr>
          <p:spPr>
            <a:xfrm>
              <a:off x="7710244" y="2570323"/>
              <a:ext cx="1644128" cy="209738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7" name="肘形连接符 236">
              <a:extLst>
                <a:ext uri="{FF2B5EF4-FFF2-40B4-BE49-F238E27FC236}">
                  <a16:creationId xmlns:a16="http://schemas.microsoft.com/office/drawing/2014/main" id="{DEB746D3-9B17-75DF-E771-393BAEBDE512}"/>
                </a:ext>
              </a:extLst>
            </p:cNvPr>
            <p:cNvCxnSpPr>
              <a:cxnSpLocks/>
              <a:stCxn id="75" idx="2"/>
              <a:endCxn id="65" idx="3"/>
            </p:cNvCxnSpPr>
            <p:nvPr/>
          </p:nvCxnSpPr>
          <p:spPr>
            <a:xfrm rot="5400000">
              <a:off x="9632423" y="4482594"/>
              <a:ext cx="1470188" cy="18165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肘形连接符 240">
              <a:extLst>
                <a:ext uri="{FF2B5EF4-FFF2-40B4-BE49-F238E27FC236}">
                  <a16:creationId xmlns:a16="http://schemas.microsoft.com/office/drawing/2014/main" id="{FF1F49BF-B3D4-B61E-D10E-490D77E8AF70}"/>
                </a:ext>
              </a:extLst>
            </p:cNvPr>
            <p:cNvCxnSpPr>
              <a:cxnSpLocks/>
              <a:stCxn id="65" idx="1"/>
              <a:endCxn id="51" idx="2"/>
            </p:cNvCxnSpPr>
            <p:nvPr/>
          </p:nvCxnSpPr>
          <p:spPr>
            <a:xfrm rot="10800000">
              <a:off x="6870080" y="5921978"/>
              <a:ext cx="1642757" cy="20399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箭头连接符 254">
              <a:extLst>
                <a:ext uri="{FF2B5EF4-FFF2-40B4-BE49-F238E27FC236}">
                  <a16:creationId xmlns:a16="http://schemas.microsoft.com/office/drawing/2014/main" id="{2DADE52D-F08F-FF95-13C6-59075247C805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>
              <a:off x="4828785" y="2579600"/>
              <a:ext cx="205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箭头连接符 264">
              <a:extLst>
                <a:ext uri="{FF2B5EF4-FFF2-40B4-BE49-F238E27FC236}">
                  <a16:creationId xmlns:a16="http://schemas.microsoft.com/office/drawing/2014/main" id="{E4BEFC67-DFB2-4BE8-7C39-205B3850691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666" y="2579599"/>
              <a:ext cx="202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箭头连接符 267">
              <a:extLst>
                <a:ext uri="{FF2B5EF4-FFF2-40B4-BE49-F238E27FC236}">
                  <a16:creationId xmlns:a16="http://schemas.microsoft.com/office/drawing/2014/main" id="{B2CFD111-EA26-BA6E-524D-25EBD9C2AB87}"/>
                </a:ext>
              </a:extLst>
            </p:cNvPr>
            <p:cNvCxnSpPr>
              <a:cxnSpLocks/>
            </p:cNvCxnSpPr>
            <p:nvPr/>
          </p:nvCxnSpPr>
          <p:spPr>
            <a:xfrm>
              <a:off x="7488463" y="3778295"/>
              <a:ext cx="202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9B6281-2DA1-F1BF-3806-13B6AE60B811}"/>
                  </a:ext>
                </a:extLst>
              </p:cNvPr>
              <p:cNvSpPr txBox="1"/>
              <p:nvPr/>
            </p:nvSpPr>
            <p:spPr>
              <a:xfrm>
                <a:off x="338034" y="4611368"/>
                <a:ext cx="4583017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kumimoji="1" lang="en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= </a:t>
                </a:r>
                <a:r>
                  <a:rPr kumimoji="1" lang="en" altLang="zh-CN" dirty="0"/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𝑝h𝑦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𝑝h𝑦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𝑝h𝑦</m:t>
                        </m:r>
                      </m:sub>
                    </m:sSub>
                  </m:oMath>
                </a14:m>
                <a:r>
                  <a:rPr kumimoji="1" lang="en" altLang="zh-CN" dirty="0"/>
                  <a:t>] + [𝛥𝑢, 𝛥𝑣, 𝛥𝑟]</a:t>
                </a:r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9B6281-2DA1-F1BF-3806-13B6AE60B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4" y="4611368"/>
                <a:ext cx="4583017" cy="391261"/>
              </a:xfrm>
              <a:prstGeom prst="rect">
                <a:avLst/>
              </a:prstGeom>
              <a:blipFill>
                <a:blip r:embed="rId9"/>
                <a:stretch>
                  <a:fillRect l="-552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19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2363</Words>
  <Application>Microsoft Macintosh PowerPoint</Application>
  <PresentationFormat>宽屏</PresentationFormat>
  <Paragraphs>547</Paragraphs>
  <Slides>22</Slides>
  <Notes>22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 m o 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华乐珍</dc:creator>
  <cp:keywords>51PP T 模板网;51ppt</cp:keywords>
  <dc:description>www.51pptm oban.com</dc:description>
  <cp:lastModifiedBy>Microsoft Office User</cp:lastModifiedBy>
  <cp:revision>33</cp:revision>
  <dcterms:created xsi:type="dcterms:W3CDTF">2024-11-17T10:57:13Z</dcterms:created>
  <dcterms:modified xsi:type="dcterms:W3CDTF">2025-04-16T01:26:35Z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162A77C245A83FFF25AB3967F43C1E22_42</vt:lpwstr>
  </property>
  <property fmtid="{D5CDD505-2E9C-101B-9397-08002B2CF9AE}" pid="3" name="KSOProductBuildVer">
    <vt:lpwstr>2052-12.9.0.18937</vt:lpwstr>
  </property>
</Properties>
</file>